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8" r:id="rId3"/>
    <p:sldId id="259" r:id="rId4"/>
    <p:sldId id="260" r:id="rId5"/>
    <p:sldId id="261" r:id="rId6"/>
    <p:sldId id="262" r:id="rId7"/>
    <p:sldId id="264" r:id="rId8"/>
    <p:sldId id="263" r:id="rId9"/>
    <p:sldId id="265"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3986"/>
    <a:srgbClr val="0842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16" autoAdjust="0"/>
    <p:restoredTop sz="96229" autoAdjust="0"/>
  </p:normalViewPr>
  <p:slideViewPr>
    <p:cSldViewPr snapToGrid="0">
      <p:cViewPr varScale="1">
        <p:scale>
          <a:sx n="68" d="100"/>
          <a:sy n="68" d="100"/>
        </p:scale>
        <p:origin x="120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30E5AD-7E92-48F1-9C42-DCB7DB24DC24}" type="datetimeFigureOut">
              <a:rPr lang="en-US" smtClean="0"/>
              <a:t>4/14/2019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481842-7581-4937-A495-88DF49E507DF}" type="slidenum">
              <a:rPr lang="en-US" smtClean="0"/>
              <a:t>‹#›</a:t>
            </a:fld>
            <a:endParaRPr lang="en-US"/>
          </a:p>
        </p:txBody>
      </p:sp>
    </p:spTree>
    <p:extLst>
      <p:ext uri="{BB962C8B-B14F-4D97-AF65-F5344CB8AC3E}">
        <p14:creationId xmlns:p14="http://schemas.microsoft.com/office/powerpoint/2010/main" val="1177078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481842-7581-4937-A495-88DF49E507DF}" type="slidenum">
              <a:rPr lang="en-US" smtClean="0"/>
              <a:t>1</a:t>
            </a:fld>
            <a:endParaRPr lang="en-US"/>
          </a:p>
        </p:txBody>
      </p:sp>
    </p:spTree>
    <p:extLst>
      <p:ext uri="{BB962C8B-B14F-4D97-AF65-F5344CB8AC3E}">
        <p14:creationId xmlns:p14="http://schemas.microsoft.com/office/powerpoint/2010/main" val="39340616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481842-7581-4937-A495-88DF49E507DF}" type="slidenum">
              <a:rPr lang="en-US" smtClean="0"/>
              <a:t>10</a:t>
            </a:fld>
            <a:endParaRPr lang="en-US"/>
          </a:p>
        </p:txBody>
      </p:sp>
    </p:spTree>
    <p:extLst>
      <p:ext uri="{BB962C8B-B14F-4D97-AF65-F5344CB8AC3E}">
        <p14:creationId xmlns:p14="http://schemas.microsoft.com/office/powerpoint/2010/main" val="3656450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It’s a fact that owning commercial property can be very lucrative... however, when the property is vacant, it can become a very expensive liability. Some of the costs are taxes, insurance, security and maintenance costs for the inside and outside of the property. If the investor doesn’t live in town, they may also pay a property management company to take care of the property. A property is only profitable when it is used, and it is the most profitable when it is used optimally.</a:t>
            </a:r>
            <a:endParaRPr lang="en-US" dirty="0"/>
          </a:p>
          <a:p>
            <a:endParaRPr lang="en-US" dirty="0"/>
          </a:p>
        </p:txBody>
      </p:sp>
      <p:sp>
        <p:nvSpPr>
          <p:cNvPr id="4" name="Slide Number Placeholder 3"/>
          <p:cNvSpPr>
            <a:spLocks noGrp="1"/>
          </p:cNvSpPr>
          <p:nvPr>
            <p:ph type="sldNum" sz="quarter" idx="5"/>
          </p:nvPr>
        </p:nvSpPr>
        <p:spPr/>
        <p:txBody>
          <a:bodyPr/>
          <a:lstStyle/>
          <a:p>
            <a:fld id="{47481842-7581-4937-A495-88DF49E507DF}" type="slidenum">
              <a:rPr lang="en-US" smtClean="0"/>
              <a:t>2</a:t>
            </a:fld>
            <a:endParaRPr lang="en-US"/>
          </a:p>
        </p:txBody>
      </p:sp>
    </p:spTree>
    <p:extLst>
      <p:ext uri="{BB962C8B-B14F-4D97-AF65-F5344CB8AC3E}">
        <p14:creationId xmlns:p14="http://schemas.microsoft.com/office/powerpoint/2010/main" val="1597113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If a business decision maker wants to buy a new commercial property they get a quick view of the best uses for that particular property. If they want to sell or lease their existing property, they can use the </a:t>
            </a:r>
            <a:r>
              <a:rPr lang="en-US" sz="1200" b="0" i="0" u="none" strike="noStrike" kern="1200" dirty="0" err="1">
                <a:solidFill>
                  <a:schemeClr val="tx1"/>
                </a:solidFill>
                <a:effectLst/>
                <a:latin typeface="+mn-lt"/>
                <a:ea typeface="+mn-ea"/>
                <a:cs typeface="+mn-cs"/>
              </a:rPr>
              <a:t>PropertyUsage</a:t>
            </a:r>
            <a:r>
              <a:rPr lang="en-US" sz="1200" b="0" i="0" u="none" strike="noStrike" kern="1200" dirty="0">
                <a:solidFill>
                  <a:schemeClr val="tx1"/>
                </a:solidFill>
                <a:effectLst/>
                <a:latin typeface="+mn-lt"/>
                <a:ea typeface="+mn-ea"/>
                <a:cs typeface="+mn-cs"/>
              </a:rPr>
              <a:t> detailed information to help them market to prospective buyers, </a:t>
            </a:r>
            <a:r>
              <a:rPr lang="en-US" sz="1200" b="0" i="0" u="none" strike="noStrike" kern="1200" dirty="0" err="1">
                <a:solidFill>
                  <a:schemeClr val="tx1"/>
                </a:solidFill>
                <a:effectLst/>
                <a:latin typeface="+mn-lt"/>
                <a:ea typeface="+mn-ea"/>
                <a:cs typeface="+mn-cs"/>
              </a:rPr>
              <a:t>PropertyUsage</a:t>
            </a:r>
            <a:r>
              <a:rPr lang="en-US" sz="1200" b="0" i="0" u="none" strike="noStrike" kern="1200" dirty="0">
                <a:solidFill>
                  <a:schemeClr val="tx1"/>
                </a:solidFill>
                <a:effectLst/>
                <a:latin typeface="+mn-lt"/>
                <a:ea typeface="+mn-ea"/>
                <a:cs typeface="+mn-cs"/>
              </a:rPr>
              <a:t> will recommend possible uses for the property and show the data behind its recommendation</a:t>
            </a:r>
            <a:endParaRPr lang="en-US" b="0" dirty="0">
              <a:effectLst/>
            </a:endParaRPr>
          </a:p>
        </p:txBody>
      </p:sp>
      <p:sp>
        <p:nvSpPr>
          <p:cNvPr id="4" name="Slide Number Placeholder 3"/>
          <p:cNvSpPr>
            <a:spLocks noGrp="1"/>
          </p:cNvSpPr>
          <p:nvPr>
            <p:ph type="sldNum" sz="quarter" idx="5"/>
          </p:nvPr>
        </p:nvSpPr>
        <p:spPr/>
        <p:txBody>
          <a:bodyPr/>
          <a:lstStyle/>
          <a:p>
            <a:fld id="{47481842-7581-4937-A495-88DF49E507DF}" type="slidenum">
              <a:rPr lang="en-US" smtClean="0"/>
              <a:t>3</a:t>
            </a:fld>
            <a:endParaRPr lang="en-US"/>
          </a:p>
        </p:txBody>
      </p:sp>
    </p:spTree>
    <p:extLst>
      <p:ext uri="{BB962C8B-B14F-4D97-AF65-F5344CB8AC3E}">
        <p14:creationId xmlns:p14="http://schemas.microsoft.com/office/powerpoint/2010/main" val="209232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good news is that there is no existing score for recommending development possibilities for your property. There is a Walk Score, Bike Score and Transit Score. The purposes of these scores is to let the person looking at a particular property get an idea of how easy it is to walk, bike or use public transportation in those areas. Our product is in some ways comparable to GIS software used site selection software such as </a:t>
            </a:r>
            <a:r>
              <a:rPr lang="en-US" sz="1200" b="0" i="0" u="none" strike="noStrike" kern="1200" dirty="0" err="1">
                <a:solidFill>
                  <a:schemeClr val="tx1"/>
                </a:solidFill>
                <a:effectLst/>
                <a:latin typeface="+mn-lt"/>
                <a:ea typeface="+mn-ea"/>
                <a:cs typeface="+mn-cs"/>
              </a:rPr>
              <a:t>Esri</a:t>
            </a:r>
            <a:r>
              <a:rPr lang="en-US" sz="1200" b="0" i="0" u="none" strike="noStrike" kern="1200" dirty="0">
                <a:solidFill>
                  <a:schemeClr val="tx1"/>
                </a:solidFill>
                <a:effectLst/>
                <a:latin typeface="+mn-lt"/>
                <a:ea typeface="+mn-ea"/>
                <a:cs typeface="+mn-cs"/>
              </a:rPr>
              <a:t> and </a:t>
            </a:r>
            <a:r>
              <a:rPr lang="en-US" sz="1200" b="0" i="0" u="none" strike="noStrike" kern="1200" dirty="0" err="1">
                <a:solidFill>
                  <a:schemeClr val="tx1"/>
                </a:solidFill>
                <a:effectLst/>
                <a:latin typeface="+mn-lt"/>
                <a:ea typeface="+mn-ea"/>
                <a:cs typeface="+mn-cs"/>
              </a:rPr>
              <a:t>Maptitude</a:t>
            </a:r>
            <a:r>
              <a:rPr lang="en-US" sz="1200" b="0" i="0" u="none" strike="noStrike" kern="1200" dirty="0">
                <a:solidFill>
                  <a:schemeClr val="tx1"/>
                </a:solidFill>
                <a:effectLst/>
                <a:latin typeface="+mn-lt"/>
                <a:ea typeface="+mn-ea"/>
                <a:cs typeface="+mn-cs"/>
              </a:rPr>
              <a:t>. However, we take a bottom up approach, designing a product that is accessible for those looking for information on a particular property, whereas those products take a top down approach, as tools to find an ideal location. Our product is also comparably much easier to use, as site selection software often involves compiling the data yourself, and is often complex with a high learning. Whereas our product instantly puts the data at the fingertips of our user.</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We feel that the </a:t>
            </a:r>
            <a:r>
              <a:rPr lang="en-US" sz="1200" b="0" i="0" u="none" strike="noStrike" kern="1200" dirty="0" err="1">
                <a:solidFill>
                  <a:schemeClr val="tx1"/>
                </a:solidFill>
                <a:effectLst/>
                <a:latin typeface="+mn-lt"/>
                <a:ea typeface="+mn-ea"/>
                <a:cs typeface="+mn-cs"/>
              </a:rPr>
              <a:t>PropertyUsage</a:t>
            </a:r>
            <a:r>
              <a:rPr lang="en-US" sz="1200" b="0" i="0" u="none" strike="noStrike" kern="1200" dirty="0">
                <a:solidFill>
                  <a:schemeClr val="tx1"/>
                </a:solidFill>
                <a:effectLst/>
                <a:latin typeface="+mn-lt"/>
                <a:ea typeface="+mn-ea"/>
                <a:cs typeface="+mn-cs"/>
              </a:rPr>
              <a:t> Score will fit right in next to those existing scores on various commercial real estate websites. We even have ambitions of marketing our product to Commercial Real Estate listing companies such as CoStar, placing our scores alongside property listings would create value for both sellers and business decision makers looking to buy a property.</a:t>
            </a:r>
            <a:endParaRPr lang="en-US" b="0" dirty="0">
              <a:effectLst/>
            </a:endParaRPr>
          </a:p>
        </p:txBody>
      </p:sp>
      <p:sp>
        <p:nvSpPr>
          <p:cNvPr id="4" name="Slide Number Placeholder 3"/>
          <p:cNvSpPr>
            <a:spLocks noGrp="1"/>
          </p:cNvSpPr>
          <p:nvPr>
            <p:ph type="sldNum" sz="quarter" idx="5"/>
          </p:nvPr>
        </p:nvSpPr>
        <p:spPr/>
        <p:txBody>
          <a:bodyPr/>
          <a:lstStyle/>
          <a:p>
            <a:fld id="{47481842-7581-4937-A495-88DF49E507DF}" type="slidenum">
              <a:rPr lang="en-US" smtClean="0"/>
              <a:t>4</a:t>
            </a:fld>
            <a:endParaRPr lang="en-US"/>
          </a:p>
        </p:txBody>
      </p:sp>
    </p:spTree>
    <p:extLst>
      <p:ext uri="{BB962C8B-B14F-4D97-AF65-F5344CB8AC3E}">
        <p14:creationId xmlns:p14="http://schemas.microsoft.com/office/powerpoint/2010/main" val="1672048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481842-7581-4937-A495-88DF49E507DF}" type="slidenum">
              <a:rPr lang="en-US" smtClean="0"/>
              <a:t>5</a:t>
            </a:fld>
            <a:endParaRPr lang="en-US"/>
          </a:p>
        </p:txBody>
      </p:sp>
    </p:spTree>
    <p:extLst>
      <p:ext uri="{BB962C8B-B14F-4D97-AF65-F5344CB8AC3E}">
        <p14:creationId xmlns:p14="http://schemas.microsoft.com/office/powerpoint/2010/main" val="3434821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Data and recommendations available are available by a simple interface on our website. We also have an easily embeddable widget which allows integration on property listing pages and websites. Our recommendations can also Can also be accessed via API for integration into other applications. Our minimum viable product only makes recommendations about broad categories of  businesses, for example healthcare, we hope in the future to be able to make more specific recommendations.</a:t>
            </a:r>
          </a:p>
          <a:p>
            <a:pPr marL="0" indent="0">
              <a:buFont typeface="Arial" panose="020B0604020202020204" pitchFamily="34" charset="0"/>
              <a:buNone/>
            </a:pPr>
            <a:endParaRPr lang="en-US" sz="1200" dirty="0"/>
          </a:p>
        </p:txBody>
      </p:sp>
      <p:sp>
        <p:nvSpPr>
          <p:cNvPr id="4" name="Slide Number Placeholder 3"/>
          <p:cNvSpPr>
            <a:spLocks noGrp="1"/>
          </p:cNvSpPr>
          <p:nvPr>
            <p:ph type="sldNum" sz="quarter" idx="5"/>
          </p:nvPr>
        </p:nvSpPr>
        <p:spPr/>
        <p:txBody>
          <a:bodyPr/>
          <a:lstStyle/>
          <a:p>
            <a:fld id="{47481842-7581-4937-A495-88DF49E507DF}" type="slidenum">
              <a:rPr lang="en-US" smtClean="0"/>
              <a:t>6</a:t>
            </a:fld>
            <a:endParaRPr lang="en-US"/>
          </a:p>
        </p:txBody>
      </p:sp>
    </p:spTree>
    <p:extLst>
      <p:ext uri="{BB962C8B-B14F-4D97-AF65-F5344CB8AC3E}">
        <p14:creationId xmlns:p14="http://schemas.microsoft.com/office/powerpoint/2010/main" val="3776231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you can see we have utilized several datasets combining and analyzing them all together to aid in coming up with </a:t>
            </a:r>
            <a:r>
              <a:rPr lang="en-US" dirty="0" err="1"/>
              <a:t>with</a:t>
            </a:r>
            <a:r>
              <a:rPr lang="en-US" dirty="0"/>
              <a:t> a property usage.</a:t>
            </a:r>
          </a:p>
          <a:p>
            <a:endParaRPr lang="en-US" dirty="0"/>
          </a:p>
          <a:p>
            <a:endParaRPr lang="en-US" dirty="0"/>
          </a:p>
        </p:txBody>
      </p:sp>
      <p:sp>
        <p:nvSpPr>
          <p:cNvPr id="4" name="Slide Number Placeholder 3"/>
          <p:cNvSpPr>
            <a:spLocks noGrp="1"/>
          </p:cNvSpPr>
          <p:nvPr>
            <p:ph type="sldNum" sz="quarter" idx="5"/>
          </p:nvPr>
        </p:nvSpPr>
        <p:spPr/>
        <p:txBody>
          <a:bodyPr/>
          <a:lstStyle/>
          <a:p>
            <a:fld id="{47481842-7581-4937-A495-88DF49E507DF}" type="slidenum">
              <a:rPr lang="en-US" smtClean="0"/>
              <a:t>7</a:t>
            </a:fld>
            <a:endParaRPr lang="en-US"/>
          </a:p>
        </p:txBody>
      </p:sp>
    </p:spTree>
    <p:extLst>
      <p:ext uri="{BB962C8B-B14F-4D97-AF65-F5344CB8AC3E}">
        <p14:creationId xmlns:p14="http://schemas.microsoft.com/office/powerpoint/2010/main" val="2712681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these data sets we returned through our API the suggested use based on all of these datasets with filters and machine learning, we </a:t>
            </a:r>
            <a:r>
              <a:rPr lang="en-US" dirty="0" err="1"/>
              <a:t>aslo</a:t>
            </a:r>
            <a:r>
              <a:rPr lang="en-US" dirty="0"/>
              <a:t> return key details about the location such as crime, traffic, average income, opportunity zones and enterprise zones.</a:t>
            </a:r>
          </a:p>
        </p:txBody>
      </p:sp>
      <p:sp>
        <p:nvSpPr>
          <p:cNvPr id="4" name="Slide Number Placeholder 3"/>
          <p:cNvSpPr>
            <a:spLocks noGrp="1"/>
          </p:cNvSpPr>
          <p:nvPr>
            <p:ph type="sldNum" sz="quarter" idx="5"/>
          </p:nvPr>
        </p:nvSpPr>
        <p:spPr/>
        <p:txBody>
          <a:bodyPr/>
          <a:lstStyle/>
          <a:p>
            <a:fld id="{47481842-7581-4937-A495-88DF49E507DF}" type="slidenum">
              <a:rPr lang="en-US" smtClean="0"/>
              <a:t>8</a:t>
            </a:fld>
            <a:endParaRPr lang="en-US"/>
          </a:p>
        </p:txBody>
      </p:sp>
    </p:spTree>
    <p:extLst>
      <p:ext uri="{BB962C8B-B14F-4D97-AF65-F5344CB8AC3E}">
        <p14:creationId xmlns:p14="http://schemas.microsoft.com/office/powerpoint/2010/main" val="1641266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our software only works for addresses in Mesa County, we hope to expand </a:t>
            </a:r>
          </a:p>
        </p:txBody>
      </p:sp>
      <p:sp>
        <p:nvSpPr>
          <p:cNvPr id="4" name="Slide Number Placeholder 3"/>
          <p:cNvSpPr>
            <a:spLocks noGrp="1"/>
          </p:cNvSpPr>
          <p:nvPr>
            <p:ph type="sldNum" sz="quarter" idx="5"/>
          </p:nvPr>
        </p:nvSpPr>
        <p:spPr/>
        <p:txBody>
          <a:bodyPr/>
          <a:lstStyle/>
          <a:p>
            <a:fld id="{47481842-7581-4937-A495-88DF49E507DF}" type="slidenum">
              <a:rPr lang="en-US" smtClean="0"/>
              <a:t>9</a:t>
            </a:fld>
            <a:endParaRPr lang="en-US"/>
          </a:p>
        </p:txBody>
      </p:sp>
    </p:spTree>
    <p:extLst>
      <p:ext uri="{BB962C8B-B14F-4D97-AF65-F5344CB8AC3E}">
        <p14:creationId xmlns:p14="http://schemas.microsoft.com/office/powerpoint/2010/main" val="364246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797F4-FB0F-4412-9CBE-75796925C5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BE15C5F-F566-4C82-A3E8-6206A8F818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312A095-5EA8-4CE3-913B-144DB98C69E4}"/>
              </a:ext>
            </a:extLst>
          </p:cNvPr>
          <p:cNvSpPr>
            <a:spLocks noGrp="1"/>
          </p:cNvSpPr>
          <p:nvPr>
            <p:ph type="dt" sz="half" idx="10"/>
          </p:nvPr>
        </p:nvSpPr>
        <p:spPr/>
        <p:txBody>
          <a:bodyPr/>
          <a:lstStyle/>
          <a:p>
            <a:fld id="{04944B84-689C-4FCF-A68E-C4CB7D102E2E}" type="datetimeFigureOut">
              <a:rPr lang="en-US" smtClean="0"/>
              <a:t>4/14/2019</a:t>
            </a:fld>
            <a:endParaRPr lang="en-US"/>
          </a:p>
        </p:txBody>
      </p:sp>
      <p:sp>
        <p:nvSpPr>
          <p:cNvPr id="5" name="Footer Placeholder 4">
            <a:extLst>
              <a:ext uri="{FF2B5EF4-FFF2-40B4-BE49-F238E27FC236}">
                <a16:creationId xmlns:a16="http://schemas.microsoft.com/office/drawing/2014/main" id="{245B70E4-4370-4B15-8888-574EEC77A7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E13C44-4435-46D0-8CE6-79AA53793BBC}"/>
              </a:ext>
            </a:extLst>
          </p:cNvPr>
          <p:cNvSpPr>
            <a:spLocks noGrp="1"/>
          </p:cNvSpPr>
          <p:nvPr>
            <p:ph type="sldNum" sz="quarter" idx="12"/>
          </p:nvPr>
        </p:nvSpPr>
        <p:spPr/>
        <p:txBody>
          <a:bodyPr/>
          <a:lstStyle/>
          <a:p>
            <a:fld id="{A67AF874-2406-44E8-B04A-4FDCA09E47E7}" type="slidenum">
              <a:rPr lang="en-US" smtClean="0"/>
              <a:t>‹#›</a:t>
            </a:fld>
            <a:endParaRPr lang="en-US"/>
          </a:p>
        </p:txBody>
      </p:sp>
    </p:spTree>
    <p:extLst>
      <p:ext uri="{BB962C8B-B14F-4D97-AF65-F5344CB8AC3E}">
        <p14:creationId xmlns:p14="http://schemas.microsoft.com/office/powerpoint/2010/main" val="4051658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5B09B-64BF-434D-AC9A-647D15F996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0B0BB66-34F8-432C-BE27-A1B4D415B7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DA326-A235-4378-ACBF-C258E20097B0}"/>
              </a:ext>
            </a:extLst>
          </p:cNvPr>
          <p:cNvSpPr>
            <a:spLocks noGrp="1"/>
          </p:cNvSpPr>
          <p:nvPr>
            <p:ph type="dt" sz="half" idx="10"/>
          </p:nvPr>
        </p:nvSpPr>
        <p:spPr/>
        <p:txBody>
          <a:bodyPr/>
          <a:lstStyle/>
          <a:p>
            <a:fld id="{04944B84-689C-4FCF-A68E-C4CB7D102E2E}" type="datetimeFigureOut">
              <a:rPr lang="en-US" smtClean="0"/>
              <a:t>4/14/2019</a:t>
            </a:fld>
            <a:endParaRPr lang="en-US"/>
          </a:p>
        </p:txBody>
      </p:sp>
      <p:sp>
        <p:nvSpPr>
          <p:cNvPr id="5" name="Footer Placeholder 4">
            <a:extLst>
              <a:ext uri="{FF2B5EF4-FFF2-40B4-BE49-F238E27FC236}">
                <a16:creationId xmlns:a16="http://schemas.microsoft.com/office/drawing/2014/main" id="{D288DA6E-A843-4672-A380-6FD4E62327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58CBFF-0C68-46D9-92A8-C8D9DAFB58FA}"/>
              </a:ext>
            </a:extLst>
          </p:cNvPr>
          <p:cNvSpPr>
            <a:spLocks noGrp="1"/>
          </p:cNvSpPr>
          <p:nvPr>
            <p:ph type="sldNum" sz="quarter" idx="12"/>
          </p:nvPr>
        </p:nvSpPr>
        <p:spPr/>
        <p:txBody>
          <a:bodyPr/>
          <a:lstStyle/>
          <a:p>
            <a:fld id="{A67AF874-2406-44E8-B04A-4FDCA09E47E7}" type="slidenum">
              <a:rPr lang="en-US" smtClean="0"/>
              <a:t>‹#›</a:t>
            </a:fld>
            <a:endParaRPr lang="en-US"/>
          </a:p>
        </p:txBody>
      </p:sp>
    </p:spTree>
    <p:extLst>
      <p:ext uri="{BB962C8B-B14F-4D97-AF65-F5344CB8AC3E}">
        <p14:creationId xmlns:p14="http://schemas.microsoft.com/office/powerpoint/2010/main" val="3437310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57B380-3FB1-4C8E-B628-7D573FB4290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E922C49-CD06-4527-8029-EDE615CCD26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C21E91-148C-4E3A-9DFE-1365B49B4DD0}"/>
              </a:ext>
            </a:extLst>
          </p:cNvPr>
          <p:cNvSpPr>
            <a:spLocks noGrp="1"/>
          </p:cNvSpPr>
          <p:nvPr>
            <p:ph type="dt" sz="half" idx="10"/>
          </p:nvPr>
        </p:nvSpPr>
        <p:spPr/>
        <p:txBody>
          <a:bodyPr/>
          <a:lstStyle/>
          <a:p>
            <a:fld id="{04944B84-689C-4FCF-A68E-C4CB7D102E2E}" type="datetimeFigureOut">
              <a:rPr lang="en-US" smtClean="0"/>
              <a:t>4/14/2019</a:t>
            </a:fld>
            <a:endParaRPr lang="en-US"/>
          </a:p>
        </p:txBody>
      </p:sp>
      <p:sp>
        <p:nvSpPr>
          <p:cNvPr id="5" name="Footer Placeholder 4">
            <a:extLst>
              <a:ext uri="{FF2B5EF4-FFF2-40B4-BE49-F238E27FC236}">
                <a16:creationId xmlns:a16="http://schemas.microsoft.com/office/drawing/2014/main" id="{F363E2FB-321A-4A81-916D-5CF0FB2C71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059713-89FD-4E2E-92BE-4AD2305F6BB0}"/>
              </a:ext>
            </a:extLst>
          </p:cNvPr>
          <p:cNvSpPr>
            <a:spLocks noGrp="1"/>
          </p:cNvSpPr>
          <p:nvPr>
            <p:ph type="sldNum" sz="quarter" idx="12"/>
          </p:nvPr>
        </p:nvSpPr>
        <p:spPr/>
        <p:txBody>
          <a:bodyPr/>
          <a:lstStyle/>
          <a:p>
            <a:fld id="{A67AF874-2406-44E8-B04A-4FDCA09E47E7}" type="slidenum">
              <a:rPr lang="en-US" smtClean="0"/>
              <a:t>‹#›</a:t>
            </a:fld>
            <a:endParaRPr lang="en-US"/>
          </a:p>
        </p:txBody>
      </p:sp>
    </p:spTree>
    <p:extLst>
      <p:ext uri="{BB962C8B-B14F-4D97-AF65-F5344CB8AC3E}">
        <p14:creationId xmlns:p14="http://schemas.microsoft.com/office/powerpoint/2010/main" val="3251457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872C2-A674-466C-9A3C-5378F11C4A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AA2B9C-500E-456F-952E-2674BECDA1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A01EE8-446F-46E1-8793-89ACB109E1F5}"/>
              </a:ext>
            </a:extLst>
          </p:cNvPr>
          <p:cNvSpPr>
            <a:spLocks noGrp="1"/>
          </p:cNvSpPr>
          <p:nvPr>
            <p:ph type="dt" sz="half" idx="10"/>
          </p:nvPr>
        </p:nvSpPr>
        <p:spPr/>
        <p:txBody>
          <a:bodyPr/>
          <a:lstStyle/>
          <a:p>
            <a:fld id="{04944B84-689C-4FCF-A68E-C4CB7D102E2E}" type="datetimeFigureOut">
              <a:rPr lang="en-US" smtClean="0"/>
              <a:t>4/14/2019</a:t>
            </a:fld>
            <a:endParaRPr lang="en-US"/>
          </a:p>
        </p:txBody>
      </p:sp>
      <p:sp>
        <p:nvSpPr>
          <p:cNvPr id="5" name="Footer Placeholder 4">
            <a:extLst>
              <a:ext uri="{FF2B5EF4-FFF2-40B4-BE49-F238E27FC236}">
                <a16:creationId xmlns:a16="http://schemas.microsoft.com/office/drawing/2014/main" id="{5DE34E35-961F-4C01-AFD9-2A989DAE6A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928705-C156-4921-88DA-EEA1016E0AA8}"/>
              </a:ext>
            </a:extLst>
          </p:cNvPr>
          <p:cNvSpPr>
            <a:spLocks noGrp="1"/>
          </p:cNvSpPr>
          <p:nvPr>
            <p:ph type="sldNum" sz="quarter" idx="12"/>
          </p:nvPr>
        </p:nvSpPr>
        <p:spPr/>
        <p:txBody>
          <a:bodyPr/>
          <a:lstStyle/>
          <a:p>
            <a:fld id="{A67AF874-2406-44E8-B04A-4FDCA09E47E7}" type="slidenum">
              <a:rPr lang="en-US" smtClean="0"/>
              <a:t>‹#›</a:t>
            </a:fld>
            <a:endParaRPr lang="en-US"/>
          </a:p>
        </p:txBody>
      </p:sp>
    </p:spTree>
    <p:extLst>
      <p:ext uri="{BB962C8B-B14F-4D97-AF65-F5344CB8AC3E}">
        <p14:creationId xmlns:p14="http://schemas.microsoft.com/office/powerpoint/2010/main" val="624620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F83FB-C3BE-4683-AE74-D0A20335E2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9F39B9E-3AD4-441E-B734-92E7EA9804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1D3396-6970-43C9-841C-8F41E095A20C}"/>
              </a:ext>
            </a:extLst>
          </p:cNvPr>
          <p:cNvSpPr>
            <a:spLocks noGrp="1"/>
          </p:cNvSpPr>
          <p:nvPr>
            <p:ph type="dt" sz="half" idx="10"/>
          </p:nvPr>
        </p:nvSpPr>
        <p:spPr/>
        <p:txBody>
          <a:bodyPr/>
          <a:lstStyle/>
          <a:p>
            <a:fld id="{04944B84-689C-4FCF-A68E-C4CB7D102E2E}" type="datetimeFigureOut">
              <a:rPr lang="en-US" smtClean="0"/>
              <a:t>4/14/2019</a:t>
            </a:fld>
            <a:endParaRPr lang="en-US"/>
          </a:p>
        </p:txBody>
      </p:sp>
      <p:sp>
        <p:nvSpPr>
          <p:cNvPr id="5" name="Footer Placeholder 4">
            <a:extLst>
              <a:ext uri="{FF2B5EF4-FFF2-40B4-BE49-F238E27FC236}">
                <a16:creationId xmlns:a16="http://schemas.microsoft.com/office/drawing/2014/main" id="{DB422A49-8A7F-44BD-BAE6-EBDED76889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C0C46-26D0-4131-90CE-606892F8D002}"/>
              </a:ext>
            </a:extLst>
          </p:cNvPr>
          <p:cNvSpPr>
            <a:spLocks noGrp="1"/>
          </p:cNvSpPr>
          <p:nvPr>
            <p:ph type="sldNum" sz="quarter" idx="12"/>
          </p:nvPr>
        </p:nvSpPr>
        <p:spPr/>
        <p:txBody>
          <a:bodyPr/>
          <a:lstStyle/>
          <a:p>
            <a:fld id="{A67AF874-2406-44E8-B04A-4FDCA09E47E7}" type="slidenum">
              <a:rPr lang="en-US" smtClean="0"/>
              <a:t>‹#›</a:t>
            </a:fld>
            <a:endParaRPr lang="en-US"/>
          </a:p>
        </p:txBody>
      </p:sp>
    </p:spTree>
    <p:extLst>
      <p:ext uri="{BB962C8B-B14F-4D97-AF65-F5344CB8AC3E}">
        <p14:creationId xmlns:p14="http://schemas.microsoft.com/office/powerpoint/2010/main" val="856883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56121-4DD8-4813-BC6B-E662C22073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D69038-5C10-4D18-8D4F-F1B9F1F83E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FCEC822-C36E-42DF-8B69-CBC62062BC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DBFB3C0-A59A-4EBF-8916-E6470D6E7777}"/>
              </a:ext>
            </a:extLst>
          </p:cNvPr>
          <p:cNvSpPr>
            <a:spLocks noGrp="1"/>
          </p:cNvSpPr>
          <p:nvPr>
            <p:ph type="dt" sz="half" idx="10"/>
          </p:nvPr>
        </p:nvSpPr>
        <p:spPr/>
        <p:txBody>
          <a:bodyPr/>
          <a:lstStyle/>
          <a:p>
            <a:fld id="{04944B84-689C-4FCF-A68E-C4CB7D102E2E}" type="datetimeFigureOut">
              <a:rPr lang="en-US" smtClean="0"/>
              <a:t>4/14/2019</a:t>
            </a:fld>
            <a:endParaRPr lang="en-US"/>
          </a:p>
        </p:txBody>
      </p:sp>
      <p:sp>
        <p:nvSpPr>
          <p:cNvPr id="6" name="Footer Placeholder 5">
            <a:extLst>
              <a:ext uri="{FF2B5EF4-FFF2-40B4-BE49-F238E27FC236}">
                <a16:creationId xmlns:a16="http://schemas.microsoft.com/office/drawing/2014/main" id="{03D01EC7-A7F4-40F0-8C32-4F03DBA10B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C52F46-F12E-4A0C-A5FC-285246F3BB53}"/>
              </a:ext>
            </a:extLst>
          </p:cNvPr>
          <p:cNvSpPr>
            <a:spLocks noGrp="1"/>
          </p:cNvSpPr>
          <p:nvPr>
            <p:ph type="sldNum" sz="quarter" idx="12"/>
          </p:nvPr>
        </p:nvSpPr>
        <p:spPr/>
        <p:txBody>
          <a:bodyPr/>
          <a:lstStyle/>
          <a:p>
            <a:fld id="{A67AF874-2406-44E8-B04A-4FDCA09E47E7}" type="slidenum">
              <a:rPr lang="en-US" smtClean="0"/>
              <a:t>‹#›</a:t>
            </a:fld>
            <a:endParaRPr lang="en-US"/>
          </a:p>
        </p:txBody>
      </p:sp>
    </p:spTree>
    <p:extLst>
      <p:ext uri="{BB962C8B-B14F-4D97-AF65-F5344CB8AC3E}">
        <p14:creationId xmlns:p14="http://schemas.microsoft.com/office/powerpoint/2010/main" val="28169049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DF14-774F-4EAA-BBF6-891FE7F3257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600C670-E1A6-4DFC-8ECE-CA0341F6F7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356CDB-60D7-4010-B322-0C07C49BBB5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273A61-21F2-423A-90B3-F653E4A186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799674-82DC-497D-84A0-2F7984BAE9F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DDF279-2879-4FA7-9D98-73306DEAEDD3}"/>
              </a:ext>
            </a:extLst>
          </p:cNvPr>
          <p:cNvSpPr>
            <a:spLocks noGrp="1"/>
          </p:cNvSpPr>
          <p:nvPr>
            <p:ph type="dt" sz="half" idx="10"/>
          </p:nvPr>
        </p:nvSpPr>
        <p:spPr/>
        <p:txBody>
          <a:bodyPr/>
          <a:lstStyle/>
          <a:p>
            <a:fld id="{04944B84-689C-4FCF-A68E-C4CB7D102E2E}" type="datetimeFigureOut">
              <a:rPr lang="en-US" smtClean="0"/>
              <a:t>4/14/2019</a:t>
            </a:fld>
            <a:endParaRPr lang="en-US"/>
          </a:p>
        </p:txBody>
      </p:sp>
      <p:sp>
        <p:nvSpPr>
          <p:cNvPr id="8" name="Footer Placeholder 7">
            <a:extLst>
              <a:ext uri="{FF2B5EF4-FFF2-40B4-BE49-F238E27FC236}">
                <a16:creationId xmlns:a16="http://schemas.microsoft.com/office/drawing/2014/main" id="{70730756-065D-4EE0-ACFA-EE9147F034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D791B13-D604-4D50-A6C2-6ECB8B7D23AB}"/>
              </a:ext>
            </a:extLst>
          </p:cNvPr>
          <p:cNvSpPr>
            <a:spLocks noGrp="1"/>
          </p:cNvSpPr>
          <p:nvPr>
            <p:ph type="sldNum" sz="quarter" idx="12"/>
          </p:nvPr>
        </p:nvSpPr>
        <p:spPr/>
        <p:txBody>
          <a:bodyPr/>
          <a:lstStyle/>
          <a:p>
            <a:fld id="{A67AF874-2406-44E8-B04A-4FDCA09E47E7}" type="slidenum">
              <a:rPr lang="en-US" smtClean="0"/>
              <a:t>‹#›</a:t>
            </a:fld>
            <a:endParaRPr lang="en-US"/>
          </a:p>
        </p:txBody>
      </p:sp>
    </p:spTree>
    <p:extLst>
      <p:ext uri="{BB962C8B-B14F-4D97-AF65-F5344CB8AC3E}">
        <p14:creationId xmlns:p14="http://schemas.microsoft.com/office/powerpoint/2010/main" val="3852919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DB009-42BB-4364-93AD-C615625F97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7568193-3D61-46F2-9649-C7DD686533BE}"/>
              </a:ext>
            </a:extLst>
          </p:cNvPr>
          <p:cNvSpPr>
            <a:spLocks noGrp="1"/>
          </p:cNvSpPr>
          <p:nvPr>
            <p:ph type="dt" sz="half" idx="10"/>
          </p:nvPr>
        </p:nvSpPr>
        <p:spPr/>
        <p:txBody>
          <a:bodyPr/>
          <a:lstStyle/>
          <a:p>
            <a:fld id="{04944B84-689C-4FCF-A68E-C4CB7D102E2E}" type="datetimeFigureOut">
              <a:rPr lang="en-US" smtClean="0"/>
              <a:t>4/14/2019</a:t>
            </a:fld>
            <a:endParaRPr lang="en-US"/>
          </a:p>
        </p:txBody>
      </p:sp>
      <p:sp>
        <p:nvSpPr>
          <p:cNvPr id="4" name="Footer Placeholder 3">
            <a:extLst>
              <a:ext uri="{FF2B5EF4-FFF2-40B4-BE49-F238E27FC236}">
                <a16:creationId xmlns:a16="http://schemas.microsoft.com/office/drawing/2014/main" id="{59247726-F28D-4EA0-91B1-0DA6E6EE7B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3D9548F-083B-45CF-A427-CD5DBD06D795}"/>
              </a:ext>
            </a:extLst>
          </p:cNvPr>
          <p:cNvSpPr>
            <a:spLocks noGrp="1"/>
          </p:cNvSpPr>
          <p:nvPr>
            <p:ph type="sldNum" sz="quarter" idx="12"/>
          </p:nvPr>
        </p:nvSpPr>
        <p:spPr/>
        <p:txBody>
          <a:bodyPr/>
          <a:lstStyle/>
          <a:p>
            <a:fld id="{A67AF874-2406-44E8-B04A-4FDCA09E47E7}" type="slidenum">
              <a:rPr lang="en-US" smtClean="0"/>
              <a:t>‹#›</a:t>
            </a:fld>
            <a:endParaRPr lang="en-US"/>
          </a:p>
        </p:txBody>
      </p:sp>
    </p:spTree>
    <p:extLst>
      <p:ext uri="{BB962C8B-B14F-4D97-AF65-F5344CB8AC3E}">
        <p14:creationId xmlns:p14="http://schemas.microsoft.com/office/powerpoint/2010/main" val="3017907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2ED4BC-1E44-4E8F-8E3F-606C143561BE}"/>
              </a:ext>
            </a:extLst>
          </p:cNvPr>
          <p:cNvSpPr>
            <a:spLocks noGrp="1"/>
          </p:cNvSpPr>
          <p:nvPr>
            <p:ph type="dt" sz="half" idx="10"/>
          </p:nvPr>
        </p:nvSpPr>
        <p:spPr/>
        <p:txBody>
          <a:bodyPr/>
          <a:lstStyle/>
          <a:p>
            <a:fld id="{04944B84-689C-4FCF-A68E-C4CB7D102E2E}" type="datetimeFigureOut">
              <a:rPr lang="en-US" smtClean="0"/>
              <a:t>4/14/2019</a:t>
            </a:fld>
            <a:endParaRPr lang="en-US"/>
          </a:p>
        </p:txBody>
      </p:sp>
      <p:sp>
        <p:nvSpPr>
          <p:cNvPr id="3" name="Footer Placeholder 2">
            <a:extLst>
              <a:ext uri="{FF2B5EF4-FFF2-40B4-BE49-F238E27FC236}">
                <a16:creationId xmlns:a16="http://schemas.microsoft.com/office/drawing/2014/main" id="{8509CC9D-E616-456A-B0DA-1D3B4D4AAC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86F9F3-4CC2-42EF-9D72-20E0D7C83FB6}"/>
              </a:ext>
            </a:extLst>
          </p:cNvPr>
          <p:cNvSpPr>
            <a:spLocks noGrp="1"/>
          </p:cNvSpPr>
          <p:nvPr>
            <p:ph type="sldNum" sz="quarter" idx="12"/>
          </p:nvPr>
        </p:nvSpPr>
        <p:spPr/>
        <p:txBody>
          <a:bodyPr/>
          <a:lstStyle/>
          <a:p>
            <a:fld id="{A67AF874-2406-44E8-B04A-4FDCA09E47E7}" type="slidenum">
              <a:rPr lang="en-US" smtClean="0"/>
              <a:t>‹#›</a:t>
            </a:fld>
            <a:endParaRPr lang="en-US"/>
          </a:p>
        </p:txBody>
      </p:sp>
    </p:spTree>
    <p:extLst>
      <p:ext uri="{BB962C8B-B14F-4D97-AF65-F5344CB8AC3E}">
        <p14:creationId xmlns:p14="http://schemas.microsoft.com/office/powerpoint/2010/main" val="2224066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24B57-3DA9-4CCB-98CA-C0F43A22E7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A54F8BA-B1A2-4F1C-B083-57FE0A5878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F5A836-70EC-418C-AA38-14B0AD4DE5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352B9E-3E65-4E12-A18E-1DD8EB27B32E}"/>
              </a:ext>
            </a:extLst>
          </p:cNvPr>
          <p:cNvSpPr>
            <a:spLocks noGrp="1"/>
          </p:cNvSpPr>
          <p:nvPr>
            <p:ph type="dt" sz="half" idx="10"/>
          </p:nvPr>
        </p:nvSpPr>
        <p:spPr/>
        <p:txBody>
          <a:bodyPr/>
          <a:lstStyle/>
          <a:p>
            <a:fld id="{04944B84-689C-4FCF-A68E-C4CB7D102E2E}" type="datetimeFigureOut">
              <a:rPr lang="en-US" smtClean="0"/>
              <a:t>4/14/2019</a:t>
            </a:fld>
            <a:endParaRPr lang="en-US"/>
          </a:p>
        </p:txBody>
      </p:sp>
      <p:sp>
        <p:nvSpPr>
          <p:cNvPr id="6" name="Footer Placeholder 5">
            <a:extLst>
              <a:ext uri="{FF2B5EF4-FFF2-40B4-BE49-F238E27FC236}">
                <a16:creationId xmlns:a16="http://schemas.microsoft.com/office/drawing/2014/main" id="{C9A74D17-32FA-442B-A18B-BB595BBD6D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0A27D0-9F69-40B7-88A0-9ABD69C0C0F2}"/>
              </a:ext>
            </a:extLst>
          </p:cNvPr>
          <p:cNvSpPr>
            <a:spLocks noGrp="1"/>
          </p:cNvSpPr>
          <p:nvPr>
            <p:ph type="sldNum" sz="quarter" idx="12"/>
          </p:nvPr>
        </p:nvSpPr>
        <p:spPr/>
        <p:txBody>
          <a:bodyPr/>
          <a:lstStyle/>
          <a:p>
            <a:fld id="{A67AF874-2406-44E8-B04A-4FDCA09E47E7}" type="slidenum">
              <a:rPr lang="en-US" smtClean="0"/>
              <a:t>‹#›</a:t>
            </a:fld>
            <a:endParaRPr lang="en-US"/>
          </a:p>
        </p:txBody>
      </p:sp>
    </p:spTree>
    <p:extLst>
      <p:ext uri="{BB962C8B-B14F-4D97-AF65-F5344CB8AC3E}">
        <p14:creationId xmlns:p14="http://schemas.microsoft.com/office/powerpoint/2010/main" val="3051515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54367-5AD3-4DA8-B477-609949EC0E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C927253-D520-46AE-B741-2333B52EF6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A12A5DA-7447-42B0-93A0-872CC5ECBF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061129-ED07-45E4-AB62-72540AC004E2}"/>
              </a:ext>
            </a:extLst>
          </p:cNvPr>
          <p:cNvSpPr>
            <a:spLocks noGrp="1"/>
          </p:cNvSpPr>
          <p:nvPr>
            <p:ph type="dt" sz="half" idx="10"/>
          </p:nvPr>
        </p:nvSpPr>
        <p:spPr/>
        <p:txBody>
          <a:bodyPr/>
          <a:lstStyle/>
          <a:p>
            <a:fld id="{04944B84-689C-4FCF-A68E-C4CB7D102E2E}" type="datetimeFigureOut">
              <a:rPr lang="en-US" smtClean="0"/>
              <a:t>4/14/2019</a:t>
            </a:fld>
            <a:endParaRPr lang="en-US"/>
          </a:p>
        </p:txBody>
      </p:sp>
      <p:sp>
        <p:nvSpPr>
          <p:cNvPr id="6" name="Footer Placeholder 5">
            <a:extLst>
              <a:ext uri="{FF2B5EF4-FFF2-40B4-BE49-F238E27FC236}">
                <a16:creationId xmlns:a16="http://schemas.microsoft.com/office/drawing/2014/main" id="{DE74D15B-B007-43DD-9DB7-5B292E6375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DC7C45-BF56-41A0-A6E7-0538B278D1F4}"/>
              </a:ext>
            </a:extLst>
          </p:cNvPr>
          <p:cNvSpPr>
            <a:spLocks noGrp="1"/>
          </p:cNvSpPr>
          <p:nvPr>
            <p:ph type="sldNum" sz="quarter" idx="12"/>
          </p:nvPr>
        </p:nvSpPr>
        <p:spPr/>
        <p:txBody>
          <a:bodyPr/>
          <a:lstStyle/>
          <a:p>
            <a:fld id="{A67AF874-2406-44E8-B04A-4FDCA09E47E7}" type="slidenum">
              <a:rPr lang="en-US" smtClean="0"/>
              <a:t>‹#›</a:t>
            </a:fld>
            <a:endParaRPr lang="en-US"/>
          </a:p>
        </p:txBody>
      </p:sp>
    </p:spTree>
    <p:extLst>
      <p:ext uri="{BB962C8B-B14F-4D97-AF65-F5344CB8AC3E}">
        <p14:creationId xmlns:p14="http://schemas.microsoft.com/office/powerpoint/2010/main" val="809239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0086CC-A091-4459-9431-D50DA1060D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80B5859-B5C5-4490-97FE-172BFAEB71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C24E32-B5BA-46CD-9120-56894769B1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944B84-689C-4FCF-A68E-C4CB7D102E2E}" type="datetimeFigureOut">
              <a:rPr lang="en-US" smtClean="0"/>
              <a:t>4/14/2019</a:t>
            </a:fld>
            <a:endParaRPr lang="en-US"/>
          </a:p>
        </p:txBody>
      </p:sp>
      <p:sp>
        <p:nvSpPr>
          <p:cNvPr id="5" name="Footer Placeholder 4">
            <a:extLst>
              <a:ext uri="{FF2B5EF4-FFF2-40B4-BE49-F238E27FC236}">
                <a16:creationId xmlns:a16="http://schemas.microsoft.com/office/drawing/2014/main" id="{95256265-6A9D-481F-9027-AB1AECC72D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E03E380-1828-4782-AEC9-1978B331F5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7AF874-2406-44E8-B04A-4FDCA09E47E7}" type="slidenum">
              <a:rPr lang="en-US" smtClean="0"/>
              <a:t>‹#›</a:t>
            </a:fld>
            <a:endParaRPr lang="en-US"/>
          </a:p>
        </p:txBody>
      </p:sp>
    </p:spTree>
    <p:extLst>
      <p:ext uri="{BB962C8B-B14F-4D97-AF65-F5344CB8AC3E}">
        <p14:creationId xmlns:p14="http://schemas.microsoft.com/office/powerpoint/2010/main" val="2106946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F323512-4358-45BF-9DD8-8BF95D40D527}"/>
              </a:ext>
            </a:extLst>
          </p:cNvPr>
          <p:cNvSpPr>
            <a:spLocks noGrp="1"/>
          </p:cNvSpPr>
          <p:nvPr>
            <p:ph type="subTitle" idx="1"/>
          </p:nvPr>
        </p:nvSpPr>
        <p:spPr>
          <a:xfrm>
            <a:off x="1524000" y="3920246"/>
            <a:ext cx="9144000" cy="471791"/>
          </a:xfrm>
        </p:spPr>
        <p:txBody>
          <a:bodyPr/>
          <a:lstStyle/>
          <a:p>
            <a:r>
              <a:rPr lang="en-US" dirty="0"/>
              <a:t>MAKE YOUR PROPERTY PROFITABLE</a:t>
            </a:r>
            <a:endParaRPr lang="en-US" b="0" dirty="0">
              <a:effectLst/>
            </a:endParaRPr>
          </a:p>
        </p:txBody>
      </p:sp>
      <p:pic>
        <p:nvPicPr>
          <p:cNvPr id="5" name="Picture 4">
            <a:extLst>
              <a:ext uri="{FF2B5EF4-FFF2-40B4-BE49-F238E27FC236}">
                <a16:creationId xmlns:a16="http://schemas.microsoft.com/office/drawing/2014/main" id="{B4A203A5-9042-4783-BC52-107664AD6E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600200"/>
            <a:ext cx="9144000" cy="1552180"/>
          </a:xfrm>
          <a:prstGeom prst="rect">
            <a:avLst/>
          </a:prstGeom>
        </p:spPr>
      </p:pic>
      <p:pic>
        <p:nvPicPr>
          <p:cNvPr id="1026" name="Picture 2" descr="http://gocode.colorado.gov/wp-content/uploads/2016/11/LogoSecondary_4C-SM.png">
            <a:extLst>
              <a:ext uri="{FF2B5EF4-FFF2-40B4-BE49-F238E27FC236}">
                <a16:creationId xmlns:a16="http://schemas.microsoft.com/office/drawing/2014/main" id="{BDAE7C67-E6C5-49BE-8126-DC691FF68D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5375" y="5382943"/>
            <a:ext cx="2381250" cy="124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AFFFCA-DD0D-4D35-9132-AD454A8CA51C}"/>
              </a:ext>
            </a:extLst>
          </p:cNvPr>
          <p:cNvSpPr>
            <a:spLocks noGrp="1"/>
          </p:cNvSpPr>
          <p:nvPr>
            <p:ph type="title"/>
          </p:nvPr>
        </p:nvSpPr>
        <p:spPr/>
        <p:txBody>
          <a:bodyPr/>
          <a:lstStyle/>
          <a:p>
            <a:r>
              <a:rPr lang="en-US" dirty="0"/>
              <a:t> </a:t>
            </a:r>
          </a:p>
        </p:txBody>
      </p:sp>
      <p:sp>
        <p:nvSpPr>
          <p:cNvPr id="20" name="Rectangle 19">
            <a:extLst>
              <a:ext uri="{FF2B5EF4-FFF2-40B4-BE49-F238E27FC236}">
                <a16:creationId xmlns:a16="http://schemas.microsoft.com/office/drawing/2014/main" id="{30F9773C-4241-4431-92F3-973C8FF32F0E}"/>
              </a:ext>
            </a:extLst>
          </p:cNvPr>
          <p:cNvSpPr/>
          <p:nvPr/>
        </p:nvSpPr>
        <p:spPr>
          <a:xfrm>
            <a:off x="0" y="0"/>
            <a:ext cx="12192000" cy="1825625"/>
          </a:xfrm>
          <a:prstGeom prst="rect">
            <a:avLst/>
          </a:prstGeom>
          <a:solidFill>
            <a:srgbClr val="0B398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1">
            <a:extLst>
              <a:ext uri="{FF2B5EF4-FFF2-40B4-BE49-F238E27FC236}">
                <a16:creationId xmlns:a16="http://schemas.microsoft.com/office/drawing/2014/main" id="{55399A59-2EF1-4739-B92C-E7A0FC0A3096}"/>
              </a:ext>
            </a:extLst>
          </p:cNvPr>
          <p:cNvSpPr txBox="1">
            <a:spLocks/>
          </p:cNvSpPr>
          <p:nvPr/>
        </p:nvSpPr>
        <p:spPr>
          <a:xfrm>
            <a:off x="838200" y="25003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Our Team</a:t>
            </a:r>
          </a:p>
        </p:txBody>
      </p:sp>
      <p:grpSp>
        <p:nvGrpSpPr>
          <p:cNvPr id="40" name="Group 39">
            <a:extLst>
              <a:ext uri="{FF2B5EF4-FFF2-40B4-BE49-F238E27FC236}">
                <a16:creationId xmlns:a16="http://schemas.microsoft.com/office/drawing/2014/main" id="{4BE416C9-E57B-48A8-A57F-9B76EDF6E69A}"/>
              </a:ext>
            </a:extLst>
          </p:cNvPr>
          <p:cNvGrpSpPr/>
          <p:nvPr/>
        </p:nvGrpSpPr>
        <p:grpSpPr>
          <a:xfrm>
            <a:off x="424905" y="2644263"/>
            <a:ext cx="11342190" cy="2880238"/>
            <a:chOff x="617179" y="2250563"/>
            <a:chExt cx="11342190" cy="2880238"/>
          </a:xfrm>
        </p:grpSpPr>
        <p:grpSp>
          <p:nvGrpSpPr>
            <p:cNvPr id="10" name="Group 9">
              <a:extLst>
                <a:ext uri="{FF2B5EF4-FFF2-40B4-BE49-F238E27FC236}">
                  <a16:creationId xmlns:a16="http://schemas.microsoft.com/office/drawing/2014/main" id="{8DE56A60-6E11-4A21-BE96-65F36B25F750}"/>
                </a:ext>
              </a:extLst>
            </p:cNvPr>
            <p:cNvGrpSpPr/>
            <p:nvPr/>
          </p:nvGrpSpPr>
          <p:grpSpPr>
            <a:xfrm>
              <a:off x="2843566" y="2268483"/>
              <a:ext cx="2168608" cy="2862318"/>
              <a:chOff x="2875867" y="2270891"/>
              <a:chExt cx="2386265" cy="3149600"/>
            </a:xfrm>
          </p:grpSpPr>
          <p:sp>
            <p:nvSpPr>
              <p:cNvPr id="19" name="Rectangle 18">
                <a:extLst>
                  <a:ext uri="{FF2B5EF4-FFF2-40B4-BE49-F238E27FC236}">
                    <a16:creationId xmlns:a16="http://schemas.microsoft.com/office/drawing/2014/main" id="{A2CD5311-6AEB-42AD-B9CE-6FE675E799B4}"/>
                  </a:ext>
                </a:extLst>
              </p:cNvPr>
              <p:cNvSpPr/>
              <p:nvPr/>
            </p:nvSpPr>
            <p:spPr>
              <a:xfrm>
                <a:off x="2875867" y="2270891"/>
                <a:ext cx="2386265" cy="3149600"/>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TextBox 20">
                <a:extLst>
                  <a:ext uri="{FF2B5EF4-FFF2-40B4-BE49-F238E27FC236}">
                    <a16:creationId xmlns:a16="http://schemas.microsoft.com/office/drawing/2014/main" id="{DB72360D-286E-4A77-917D-1F84F8A64123}"/>
                  </a:ext>
                </a:extLst>
              </p:cNvPr>
              <p:cNvSpPr txBox="1"/>
              <p:nvPr/>
            </p:nvSpPr>
            <p:spPr>
              <a:xfrm>
                <a:off x="3163225" y="4460125"/>
                <a:ext cx="1847946" cy="369332"/>
              </a:xfrm>
              <a:prstGeom prst="rect">
                <a:avLst/>
              </a:prstGeom>
              <a:noFill/>
            </p:spPr>
            <p:txBody>
              <a:bodyPr wrap="square" rtlCol="0">
                <a:spAutoFit/>
              </a:bodyPr>
              <a:lstStyle/>
              <a:p>
                <a:pPr algn="ctr"/>
                <a:r>
                  <a:rPr lang="en-US" dirty="0"/>
                  <a:t>Marc Fiot</a:t>
                </a:r>
              </a:p>
            </p:txBody>
          </p:sp>
          <p:sp>
            <p:nvSpPr>
              <p:cNvPr id="22" name="TextBox 21">
                <a:extLst>
                  <a:ext uri="{FF2B5EF4-FFF2-40B4-BE49-F238E27FC236}">
                    <a16:creationId xmlns:a16="http://schemas.microsoft.com/office/drawing/2014/main" id="{8D796ABC-F33C-4D78-B548-C881AEB53E61}"/>
                  </a:ext>
                </a:extLst>
              </p:cNvPr>
              <p:cNvSpPr txBox="1"/>
              <p:nvPr/>
            </p:nvSpPr>
            <p:spPr>
              <a:xfrm>
                <a:off x="3163225" y="4895027"/>
                <a:ext cx="1847946" cy="307777"/>
              </a:xfrm>
              <a:prstGeom prst="rect">
                <a:avLst/>
              </a:prstGeom>
              <a:noFill/>
            </p:spPr>
            <p:txBody>
              <a:bodyPr wrap="square" rtlCol="0">
                <a:spAutoFit/>
              </a:bodyPr>
              <a:lstStyle/>
              <a:p>
                <a:pPr algn="ctr"/>
                <a:r>
                  <a:rPr lang="en-US" sz="1400" dirty="0"/>
                  <a:t>Software Architect</a:t>
                </a:r>
              </a:p>
            </p:txBody>
          </p:sp>
          <p:pic>
            <p:nvPicPr>
              <p:cNvPr id="13" name="Picture 12" descr="A person posing for the camera&#10;&#10;Description automatically generated">
                <a:extLst>
                  <a:ext uri="{FF2B5EF4-FFF2-40B4-BE49-F238E27FC236}">
                    <a16:creationId xmlns:a16="http://schemas.microsoft.com/office/drawing/2014/main" id="{681DD4BD-C786-4B27-BDC8-E61D63D1FE4F}"/>
                  </a:ext>
                </a:extLst>
              </p:cNvPr>
              <p:cNvPicPr>
                <a:picLocks noChangeAspect="1"/>
              </p:cNvPicPr>
              <p:nvPr/>
            </p:nvPicPr>
            <p:blipFill rotWithShape="1">
              <a:blip r:embed="rId3">
                <a:extLst>
                  <a:ext uri="{28A0092B-C50C-407E-A947-70E740481C1C}">
                    <a14:useLocalDpi xmlns:a14="http://schemas.microsoft.com/office/drawing/2010/main" val="0"/>
                  </a:ext>
                </a:extLst>
              </a:blip>
              <a:srcRect t="10930" b="15473"/>
              <a:stretch/>
            </p:blipFill>
            <p:spPr>
              <a:xfrm>
                <a:off x="3183127" y="2524536"/>
                <a:ext cx="1808142" cy="1808928"/>
              </a:xfrm>
              <a:prstGeom prst="rect">
                <a:avLst/>
              </a:prstGeom>
            </p:spPr>
          </p:pic>
        </p:grpSp>
        <p:grpSp>
          <p:nvGrpSpPr>
            <p:cNvPr id="8" name="Group 7">
              <a:extLst>
                <a:ext uri="{FF2B5EF4-FFF2-40B4-BE49-F238E27FC236}">
                  <a16:creationId xmlns:a16="http://schemas.microsoft.com/office/drawing/2014/main" id="{69E6F487-A3C6-4AB5-983B-DDEF4CEEACEB}"/>
                </a:ext>
              </a:extLst>
            </p:cNvPr>
            <p:cNvGrpSpPr/>
            <p:nvPr/>
          </p:nvGrpSpPr>
          <p:grpSpPr>
            <a:xfrm>
              <a:off x="5203970" y="2268483"/>
              <a:ext cx="2168608" cy="2862318"/>
              <a:chOff x="5496134" y="2268482"/>
              <a:chExt cx="2386265" cy="3149600"/>
            </a:xfrm>
          </p:grpSpPr>
          <p:sp>
            <p:nvSpPr>
              <p:cNvPr id="23" name="Rectangle 22">
                <a:extLst>
                  <a:ext uri="{FF2B5EF4-FFF2-40B4-BE49-F238E27FC236}">
                    <a16:creationId xmlns:a16="http://schemas.microsoft.com/office/drawing/2014/main" id="{0D446AD1-ED6F-4662-94E4-5E1FD47CDE93}"/>
                  </a:ext>
                </a:extLst>
              </p:cNvPr>
              <p:cNvSpPr/>
              <p:nvPr/>
            </p:nvSpPr>
            <p:spPr>
              <a:xfrm>
                <a:off x="5496134" y="2268482"/>
                <a:ext cx="2386265" cy="3149600"/>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TextBox 23">
                <a:extLst>
                  <a:ext uri="{FF2B5EF4-FFF2-40B4-BE49-F238E27FC236}">
                    <a16:creationId xmlns:a16="http://schemas.microsoft.com/office/drawing/2014/main" id="{00CE98D2-3C7B-4A6A-8B44-0960A2DA6FA2}"/>
                  </a:ext>
                </a:extLst>
              </p:cNvPr>
              <p:cNvSpPr txBox="1"/>
              <p:nvPr/>
            </p:nvSpPr>
            <p:spPr>
              <a:xfrm>
                <a:off x="5783492" y="4457716"/>
                <a:ext cx="1847946" cy="369332"/>
              </a:xfrm>
              <a:prstGeom prst="rect">
                <a:avLst/>
              </a:prstGeom>
              <a:noFill/>
            </p:spPr>
            <p:txBody>
              <a:bodyPr wrap="square" rtlCol="0">
                <a:spAutoFit/>
              </a:bodyPr>
              <a:lstStyle/>
              <a:p>
                <a:pPr algn="ctr"/>
                <a:r>
                  <a:rPr lang="en-US" dirty="0"/>
                  <a:t>Aaron Clymer</a:t>
                </a:r>
              </a:p>
            </p:txBody>
          </p:sp>
          <p:sp>
            <p:nvSpPr>
              <p:cNvPr id="25" name="TextBox 24">
                <a:extLst>
                  <a:ext uri="{FF2B5EF4-FFF2-40B4-BE49-F238E27FC236}">
                    <a16:creationId xmlns:a16="http://schemas.microsoft.com/office/drawing/2014/main" id="{59ACDC88-98A4-4F07-A50F-EB2F9AF4E8D9}"/>
                  </a:ext>
                </a:extLst>
              </p:cNvPr>
              <p:cNvSpPr txBox="1"/>
              <p:nvPr/>
            </p:nvSpPr>
            <p:spPr>
              <a:xfrm>
                <a:off x="5783492" y="4892618"/>
                <a:ext cx="1847946" cy="307777"/>
              </a:xfrm>
              <a:prstGeom prst="rect">
                <a:avLst/>
              </a:prstGeom>
              <a:noFill/>
            </p:spPr>
            <p:txBody>
              <a:bodyPr wrap="square" rtlCol="0">
                <a:spAutoFit/>
              </a:bodyPr>
              <a:lstStyle/>
              <a:p>
                <a:pPr algn="ctr"/>
                <a:r>
                  <a:rPr lang="en-US" sz="1400" dirty="0"/>
                  <a:t>Software Engineer</a:t>
                </a:r>
              </a:p>
            </p:txBody>
          </p:sp>
          <p:pic>
            <p:nvPicPr>
              <p:cNvPr id="7" name="Picture 6" descr="A person looking at the camera&#10;&#10;Description automatically generated">
                <a:extLst>
                  <a:ext uri="{FF2B5EF4-FFF2-40B4-BE49-F238E27FC236}">
                    <a16:creationId xmlns:a16="http://schemas.microsoft.com/office/drawing/2014/main" id="{15BB46E9-55EF-40A3-9A65-4456858860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3394" y="2524536"/>
                <a:ext cx="1808142" cy="1808928"/>
              </a:xfrm>
              <a:prstGeom prst="rect">
                <a:avLst/>
              </a:prstGeom>
            </p:spPr>
          </p:pic>
        </p:grpSp>
        <p:grpSp>
          <p:nvGrpSpPr>
            <p:cNvPr id="6" name="Group 5">
              <a:extLst>
                <a:ext uri="{FF2B5EF4-FFF2-40B4-BE49-F238E27FC236}">
                  <a16:creationId xmlns:a16="http://schemas.microsoft.com/office/drawing/2014/main" id="{87E8E2BE-5ADC-4624-9177-B714B300D653}"/>
                </a:ext>
              </a:extLst>
            </p:cNvPr>
            <p:cNvGrpSpPr/>
            <p:nvPr/>
          </p:nvGrpSpPr>
          <p:grpSpPr>
            <a:xfrm>
              <a:off x="7564374" y="2250563"/>
              <a:ext cx="2168608" cy="2862318"/>
              <a:chOff x="8123000" y="2250562"/>
              <a:chExt cx="2386265" cy="3149600"/>
            </a:xfrm>
          </p:grpSpPr>
          <p:sp>
            <p:nvSpPr>
              <p:cNvPr id="27" name="Rectangle 26">
                <a:extLst>
                  <a:ext uri="{FF2B5EF4-FFF2-40B4-BE49-F238E27FC236}">
                    <a16:creationId xmlns:a16="http://schemas.microsoft.com/office/drawing/2014/main" id="{616519AD-7AA9-40C8-9329-B9635ED0CD99}"/>
                  </a:ext>
                </a:extLst>
              </p:cNvPr>
              <p:cNvSpPr/>
              <p:nvPr/>
            </p:nvSpPr>
            <p:spPr>
              <a:xfrm>
                <a:off x="8123000" y="2250562"/>
                <a:ext cx="2386265" cy="3149600"/>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1" name="Picture 10" descr="A person wearing a red shirt&#10;&#10;Description automatically generated">
                <a:extLst>
                  <a:ext uri="{FF2B5EF4-FFF2-40B4-BE49-F238E27FC236}">
                    <a16:creationId xmlns:a16="http://schemas.microsoft.com/office/drawing/2014/main" id="{052F40DC-8494-4B31-99FF-B83696A1CBE7}"/>
                  </a:ext>
                </a:extLst>
              </p:cNvPr>
              <p:cNvPicPr>
                <a:picLocks noChangeAspect="1"/>
              </p:cNvPicPr>
              <p:nvPr/>
            </p:nvPicPr>
            <p:blipFill rotWithShape="1">
              <a:blip r:embed="rId5">
                <a:extLst>
                  <a:ext uri="{28A0092B-C50C-407E-A947-70E740481C1C}">
                    <a14:useLocalDpi xmlns:a14="http://schemas.microsoft.com/office/drawing/2010/main" val="0"/>
                  </a:ext>
                </a:extLst>
              </a:blip>
              <a:srcRect l="7732"/>
              <a:stretch/>
            </p:blipFill>
            <p:spPr>
              <a:xfrm>
                <a:off x="8392159" y="2524534"/>
                <a:ext cx="1808142" cy="1808927"/>
              </a:xfrm>
              <a:prstGeom prst="rect">
                <a:avLst/>
              </a:prstGeom>
            </p:spPr>
          </p:pic>
          <p:sp>
            <p:nvSpPr>
              <p:cNvPr id="28" name="TextBox 27">
                <a:extLst>
                  <a:ext uri="{FF2B5EF4-FFF2-40B4-BE49-F238E27FC236}">
                    <a16:creationId xmlns:a16="http://schemas.microsoft.com/office/drawing/2014/main" id="{3B308F9E-047E-4AE7-BCFB-3F62AAC044F0}"/>
                  </a:ext>
                </a:extLst>
              </p:cNvPr>
              <p:cNvSpPr txBox="1"/>
              <p:nvPr/>
            </p:nvSpPr>
            <p:spPr>
              <a:xfrm>
                <a:off x="8372257" y="4457716"/>
                <a:ext cx="1847946" cy="369332"/>
              </a:xfrm>
              <a:prstGeom prst="rect">
                <a:avLst/>
              </a:prstGeom>
              <a:noFill/>
            </p:spPr>
            <p:txBody>
              <a:bodyPr wrap="square" rtlCol="0">
                <a:spAutoFit/>
              </a:bodyPr>
              <a:lstStyle/>
              <a:p>
                <a:pPr algn="ctr"/>
                <a:r>
                  <a:rPr lang="en-US" dirty="0"/>
                  <a:t>Leo / Meng Luo</a:t>
                </a:r>
              </a:p>
            </p:txBody>
          </p:sp>
          <p:sp>
            <p:nvSpPr>
              <p:cNvPr id="29" name="TextBox 28">
                <a:extLst>
                  <a:ext uri="{FF2B5EF4-FFF2-40B4-BE49-F238E27FC236}">
                    <a16:creationId xmlns:a16="http://schemas.microsoft.com/office/drawing/2014/main" id="{44540E1E-CA20-4782-9DC2-9C228DDCFCFB}"/>
                  </a:ext>
                </a:extLst>
              </p:cNvPr>
              <p:cNvSpPr txBox="1"/>
              <p:nvPr/>
            </p:nvSpPr>
            <p:spPr>
              <a:xfrm>
                <a:off x="8372257" y="4892618"/>
                <a:ext cx="1847946" cy="307777"/>
              </a:xfrm>
              <a:prstGeom prst="rect">
                <a:avLst/>
              </a:prstGeom>
              <a:noFill/>
            </p:spPr>
            <p:txBody>
              <a:bodyPr wrap="square" rtlCol="0">
                <a:spAutoFit/>
              </a:bodyPr>
              <a:lstStyle/>
              <a:p>
                <a:pPr algn="ctr"/>
                <a:r>
                  <a:rPr lang="en-US" sz="1400" dirty="0"/>
                  <a:t>Data Scientist</a:t>
                </a:r>
              </a:p>
            </p:txBody>
          </p:sp>
        </p:grpSp>
        <p:grpSp>
          <p:nvGrpSpPr>
            <p:cNvPr id="12" name="Group 11">
              <a:extLst>
                <a:ext uri="{FF2B5EF4-FFF2-40B4-BE49-F238E27FC236}">
                  <a16:creationId xmlns:a16="http://schemas.microsoft.com/office/drawing/2014/main" id="{861E5F80-B1D2-47E6-958E-5A0F97E3F32F}"/>
                </a:ext>
              </a:extLst>
            </p:cNvPr>
            <p:cNvGrpSpPr/>
            <p:nvPr/>
          </p:nvGrpSpPr>
          <p:grpSpPr>
            <a:xfrm>
              <a:off x="9924778" y="2268483"/>
              <a:ext cx="2034591" cy="2862318"/>
              <a:chOff x="10749866" y="2268482"/>
              <a:chExt cx="2238796" cy="3149600"/>
            </a:xfrm>
          </p:grpSpPr>
          <p:sp>
            <p:nvSpPr>
              <p:cNvPr id="30" name="Rectangle 29">
                <a:extLst>
                  <a:ext uri="{FF2B5EF4-FFF2-40B4-BE49-F238E27FC236}">
                    <a16:creationId xmlns:a16="http://schemas.microsoft.com/office/drawing/2014/main" id="{5A133450-9D4F-4E1E-B3BE-115686D331C7}"/>
                  </a:ext>
                </a:extLst>
              </p:cNvPr>
              <p:cNvSpPr/>
              <p:nvPr/>
            </p:nvSpPr>
            <p:spPr>
              <a:xfrm>
                <a:off x="10749866" y="2268482"/>
                <a:ext cx="2238796" cy="3149600"/>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9" name="Picture 8" descr="A person smiling for the camera&#10;&#10;Description automatically generated">
                <a:extLst>
                  <a:ext uri="{FF2B5EF4-FFF2-40B4-BE49-F238E27FC236}">
                    <a16:creationId xmlns:a16="http://schemas.microsoft.com/office/drawing/2014/main" id="{644BB6A9-83DB-4538-825E-C7ABFE53C521}"/>
                  </a:ext>
                </a:extLst>
              </p:cNvPr>
              <p:cNvPicPr>
                <a:picLocks noChangeAspect="1"/>
              </p:cNvPicPr>
              <p:nvPr/>
            </p:nvPicPr>
            <p:blipFill rotWithShape="1">
              <a:blip r:embed="rId6">
                <a:extLst>
                  <a:ext uri="{28A0092B-C50C-407E-A947-70E740481C1C}">
                    <a14:useLocalDpi xmlns:a14="http://schemas.microsoft.com/office/drawing/2010/main" val="0"/>
                  </a:ext>
                </a:extLst>
              </a:blip>
              <a:srcRect b="11018"/>
              <a:stretch/>
            </p:blipFill>
            <p:spPr>
              <a:xfrm>
                <a:off x="10965193" y="2512881"/>
                <a:ext cx="1808142" cy="1808928"/>
              </a:xfrm>
              <a:prstGeom prst="rect">
                <a:avLst/>
              </a:prstGeom>
            </p:spPr>
          </p:pic>
          <p:sp>
            <p:nvSpPr>
              <p:cNvPr id="31" name="TextBox 30">
                <a:extLst>
                  <a:ext uri="{FF2B5EF4-FFF2-40B4-BE49-F238E27FC236}">
                    <a16:creationId xmlns:a16="http://schemas.microsoft.com/office/drawing/2014/main" id="{6A9E43CE-EB12-4B41-AFEB-5C336114CC9C}"/>
                  </a:ext>
                </a:extLst>
              </p:cNvPr>
              <p:cNvSpPr txBox="1"/>
              <p:nvPr/>
            </p:nvSpPr>
            <p:spPr>
              <a:xfrm>
                <a:off x="10925389" y="4457716"/>
                <a:ext cx="1847946" cy="369332"/>
              </a:xfrm>
              <a:prstGeom prst="rect">
                <a:avLst/>
              </a:prstGeom>
              <a:noFill/>
            </p:spPr>
            <p:txBody>
              <a:bodyPr wrap="square" rtlCol="0">
                <a:spAutoFit/>
              </a:bodyPr>
              <a:lstStyle/>
              <a:p>
                <a:pPr algn="ctr"/>
                <a:r>
                  <a:rPr lang="en-US" dirty="0"/>
                  <a:t>Dax Hurley</a:t>
                </a:r>
              </a:p>
            </p:txBody>
          </p:sp>
          <p:sp>
            <p:nvSpPr>
              <p:cNvPr id="32" name="TextBox 31">
                <a:extLst>
                  <a:ext uri="{FF2B5EF4-FFF2-40B4-BE49-F238E27FC236}">
                    <a16:creationId xmlns:a16="http://schemas.microsoft.com/office/drawing/2014/main" id="{5B215962-2218-4E03-A3BB-F56B3D97A1A9}"/>
                  </a:ext>
                </a:extLst>
              </p:cNvPr>
              <p:cNvSpPr txBox="1"/>
              <p:nvPr/>
            </p:nvSpPr>
            <p:spPr>
              <a:xfrm>
                <a:off x="10925389" y="4892618"/>
                <a:ext cx="1847946" cy="307777"/>
              </a:xfrm>
              <a:prstGeom prst="rect">
                <a:avLst/>
              </a:prstGeom>
              <a:noFill/>
            </p:spPr>
            <p:txBody>
              <a:bodyPr wrap="square" rtlCol="0">
                <a:spAutoFit/>
              </a:bodyPr>
              <a:lstStyle/>
              <a:p>
                <a:pPr algn="ctr"/>
                <a:r>
                  <a:rPr lang="en-US" sz="1400" dirty="0"/>
                  <a:t>Graphic Artist</a:t>
                </a:r>
              </a:p>
            </p:txBody>
          </p:sp>
        </p:grpSp>
        <p:grpSp>
          <p:nvGrpSpPr>
            <p:cNvPr id="39" name="Group 38">
              <a:extLst>
                <a:ext uri="{FF2B5EF4-FFF2-40B4-BE49-F238E27FC236}">
                  <a16:creationId xmlns:a16="http://schemas.microsoft.com/office/drawing/2014/main" id="{36C4783B-37B2-4DCC-835D-A0C140593766}"/>
                </a:ext>
              </a:extLst>
            </p:cNvPr>
            <p:cNvGrpSpPr/>
            <p:nvPr/>
          </p:nvGrpSpPr>
          <p:grpSpPr>
            <a:xfrm>
              <a:off x="617179" y="2268483"/>
              <a:ext cx="2034591" cy="2862318"/>
              <a:chOff x="423010" y="2268482"/>
              <a:chExt cx="2238796" cy="3149600"/>
            </a:xfrm>
          </p:grpSpPr>
          <p:sp>
            <p:nvSpPr>
              <p:cNvPr id="15" name="Rectangle 14">
                <a:extLst>
                  <a:ext uri="{FF2B5EF4-FFF2-40B4-BE49-F238E27FC236}">
                    <a16:creationId xmlns:a16="http://schemas.microsoft.com/office/drawing/2014/main" id="{533B742F-597B-4CC9-A093-234F621B9391}"/>
                  </a:ext>
                </a:extLst>
              </p:cNvPr>
              <p:cNvSpPr/>
              <p:nvPr/>
            </p:nvSpPr>
            <p:spPr>
              <a:xfrm>
                <a:off x="423010" y="2268482"/>
                <a:ext cx="2238796" cy="3149600"/>
              </a:xfrm>
              <a:prstGeom prst="rect">
                <a:avLst/>
              </a:prstGeom>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82C11CCB-8840-4609-885B-5BBD3C7C4080}"/>
                  </a:ext>
                </a:extLst>
              </p:cNvPr>
              <p:cNvSpPr txBox="1"/>
              <p:nvPr/>
            </p:nvSpPr>
            <p:spPr>
              <a:xfrm>
                <a:off x="626398" y="4460125"/>
                <a:ext cx="1847946" cy="369332"/>
              </a:xfrm>
              <a:prstGeom prst="rect">
                <a:avLst/>
              </a:prstGeom>
              <a:noFill/>
            </p:spPr>
            <p:txBody>
              <a:bodyPr wrap="square" rtlCol="0">
                <a:spAutoFit/>
              </a:bodyPr>
              <a:lstStyle/>
              <a:p>
                <a:pPr algn="ctr"/>
                <a:r>
                  <a:rPr lang="en-US" dirty="0"/>
                  <a:t>Adam Childs</a:t>
                </a:r>
              </a:p>
            </p:txBody>
          </p:sp>
          <p:sp>
            <p:nvSpPr>
              <p:cNvPr id="17" name="TextBox 16">
                <a:extLst>
                  <a:ext uri="{FF2B5EF4-FFF2-40B4-BE49-F238E27FC236}">
                    <a16:creationId xmlns:a16="http://schemas.microsoft.com/office/drawing/2014/main" id="{B17F829E-8F0C-4A47-BFB4-7CF1C2C0B801}"/>
                  </a:ext>
                </a:extLst>
              </p:cNvPr>
              <p:cNvSpPr txBox="1"/>
              <p:nvPr/>
            </p:nvSpPr>
            <p:spPr>
              <a:xfrm>
                <a:off x="626398" y="4895027"/>
                <a:ext cx="1847946" cy="307777"/>
              </a:xfrm>
              <a:prstGeom prst="rect">
                <a:avLst/>
              </a:prstGeom>
              <a:noFill/>
            </p:spPr>
            <p:txBody>
              <a:bodyPr wrap="square" rtlCol="0">
                <a:spAutoFit/>
              </a:bodyPr>
              <a:lstStyle/>
              <a:p>
                <a:pPr algn="ctr"/>
                <a:r>
                  <a:rPr lang="en-US" sz="1400" dirty="0"/>
                  <a:t>Software Developer</a:t>
                </a:r>
              </a:p>
            </p:txBody>
          </p:sp>
          <p:pic>
            <p:nvPicPr>
              <p:cNvPr id="38" name="Picture 37">
                <a:extLst>
                  <a:ext uri="{FF2B5EF4-FFF2-40B4-BE49-F238E27FC236}">
                    <a16:creationId xmlns:a16="http://schemas.microsoft.com/office/drawing/2014/main" id="{E882072C-6726-401B-BC6E-C5508CE52BFC}"/>
                  </a:ext>
                </a:extLst>
              </p:cNvPr>
              <p:cNvPicPr>
                <a:picLocks noChangeAspect="1"/>
              </p:cNvPicPr>
              <p:nvPr/>
            </p:nvPicPr>
            <p:blipFill>
              <a:blip r:embed="rId7"/>
              <a:stretch>
                <a:fillRect/>
              </a:stretch>
            </p:blipFill>
            <p:spPr>
              <a:xfrm>
                <a:off x="669773" y="2523665"/>
                <a:ext cx="1804572" cy="1810669"/>
              </a:xfrm>
              <a:prstGeom prst="rect">
                <a:avLst/>
              </a:prstGeom>
            </p:spPr>
          </p:pic>
        </p:grpSp>
      </p:grpSp>
    </p:spTree>
    <p:extLst>
      <p:ext uri="{BB962C8B-B14F-4D97-AF65-F5344CB8AC3E}">
        <p14:creationId xmlns:p14="http://schemas.microsoft.com/office/powerpoint/2010/main" val="503157170"/>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23D1B5-D7FC-496E-AB9F-7DF753CAC1C5}"/>
              </a:ext>
            </a:extLst>
          </p:cNvPr>
          <p:cNvSpPr>
            <a:spLocks noGrp="1"/>
          </p:cNvSpPr>
          <p:nvPr>
            <p:ph type="title"/>
          </p:nvPr>
        </p:nvSpPr>
        <p:spPr>
          <a:xfrm>
            <a:off x="838200" y="963877"/>
            <a:ext cx="3494362" cy="4930246"/>
          </a:xfrm>
        </p:spPr>
        <p:txBody>
          <a:bodyPr>
            <a:normAutofit/>
          </a:bodyPr>
          <a:lstStyle/>
          <a:p>
            <a:pPr algn="r"/>
            <a:r>
              <a:rPr lang="en-US" b="1" dirty="0">
                <a:solidFill>
                  <a:schemeClr val="accent1"/>
                </a:solidFill>
                <a:latin typeface="Roboto Thin" panose="02000000000000000000" pitchFamily="2" charset="0"/>
                <a:ea typeface="Roboto Thin" panose="02000000000000000000" pitchFamily="2" charset="0"/>
              </a:rPr>
              <a:t>Problem Identified</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40C45DA6-042F-483B-9DF4-E361FBB1E8B2}"/>
              </a:ext>
            </a:extLst>
          </p:cNvPr>
          <p:cNvSpPr/>
          <p:nvPr/>
        </p:nvSpPr>
        <p:spPr>
          <a:xfrm>
            <a:off x="5184131" y="1561906"/>
            <a:ext cx="6096000" cy="2308324"/>
          </a:xfrm>
          <a:prstGeom prst="rect">
            <a:avLst/>
          </a:prstGeom>
        </p:spPr>
        <p:txBody>
          <a:bodyPr>
            <a:spAutoFit/>
          </a:bodyPr>
          <a:lstStyle/>
          <a:p>
            <a:br>
              <a:rPr lang="en-US" sz="2400" b="0" dirty="0">
                <a:solidFill>
                  <a:schemeClr val="tx1">
                    <a:lumMod val="85000"/>
                    <a:lumOff val="15000"/>
                  </a:schemeClr>
                </a:solidFill>
                <a:effectLst/>
              </a:rPr>
            </a:br>
            <a:r>
              <a:rPr lang="en-US" sz="2400" dirty="0">
                <a:solidFill>
                  <a:schemeClr val="tx1">
                    <a:lumMod val="85000"/>
                    <a:lumOff val="15000"/>
                  </a:schemeClr>
                </a:solidFill>
                <a:latin typeface="Calibri" panose="020F0502020204030204" pitchFamily="34" charset="0"/>
              </a:rPr>
              <a:t>Owning commercial property can be expensive. What is the best usage of my property to maximize profitability?</a:t>
            </a:r>
            <a:endParaRPr lang="en-US" sz="2400" b="0" dirty="0">
              <a:solidFill>
                <a:schemeClr val="tx1">
                  <a:lumMod val="85000"/>
                  <a:lumOff val="15000"/>
                </a:schemeClr>
              </a:solidFill>
              <a:effectLst/>
            </a:endParaRPr>
          </a:p>
          <a:p>
            <a:br>
              <a:rPr lang="en-US" sz="2400" b="0" dirty="0">
                <a:solidFill>
                  <a:schemeClr val="tx1">
                    <a:lumMod val="85000"/>
                    <a:lumOff val="15000"/>
                  </a:schemeClr>
                </a:solidFill>
                <a:effectLst/>
              </a:rPr>
            </a:br>
            <a:endParaRPr lang="en-US" sz="2400" dirty="0">
              <a:solidFill>
                <a:schemeClr val="tx1">
                  <a:lumMod val="85000"/>
                  <a:lumOff val="15000"/>
                </a:schemeClr>
              </a:solidFill>
            </a:endParaRPr>
          </a:p>
        </p:txBody>
      </p:sp>
      <p:sp>
        <p:nvSpPr>
          <p:cNvPr id="5" name="Rectangle 4">
            <a:extLst>
              <a:ext uri="{FF2B5EF4-FFF2-40B4-BE49-F238E27FC236}">
                <a16:creationId xmlns:a16="http://schemas.microsoft.com/office/drawing/2014/main" id="{A9995879-CC51-4AE0-9447-41F047A07D8A}"/>
              </a:ext>
            </a:extLst>
          </p:cNvPr>
          <p:cNvSpPr/>
          <p:nvPr/>
        </p:nvSpPr>
        <p:spPr>
          <a:xfrm>
            <a:off x="4784928" y="1462805"/>
            <a:ext cx="527709" cy="1077218"/>
          </a:xfrm>
          <a:prstGeom prst="rect">
            <a:avLst/>
          </a:prstGeom>
        </p:spPr>
        <p:txBody>
          <a:bodyPr wrap="none">
            <a:spAutoFit/>
          </a:bodyPr>
          <a:lstStyle/>
          <a:p>
            <a:r>
              <a:rPr lang="en-US" sz="6400" b="0" dirty="0">
                <a:solidFill>
                  <a:schemeClr val="tx1">
                    <a:lumMod val="85000"/>
                    <a:lumOff val="15000"/>
                  </a:schemeClr>
                </a:solidFill>
                <a:effectLst/>
              </a:rPr>
              <a:t>“</a:t>
            </a:r>
            <a:endParaRPr lang="en-US" sz="6400" dirty="0">
              <a:solidFill>
                <a:schemeClr val="tx1">
                  <a:lumMod val="85000"/>
                  <a:lumOff val="15000"/>
                </a:schemeClr>
              </a:solidFill>
            </a:endParaRPr>
          </a:p>
        </p:txBody>
      </p:sp>
      <p:sp>
        <p:nvSpPr>
          <p:cNvPr id="6" name="Rectangle 5">
            <a:extLst>
              <a:ext uri="{FF2B5EF4-FFF2-40B4-BE49-F238E27FC236}">
                <a16:creationId xmlns:a16="http://schemas.microsoft.com/office/drawing/2014/main" id="{90EA5646-59E5-4A85-B3F6-0FE5A9D7FA02}"/>
              </a:ext>
            </a:extLst>
          </p:cNvPr>
          <p:cNvSpPr/>
          <p:nvPr/>
        </p:nvSpPr>
        <p:spPr>
          <a:xfrm>
            <a:off x="5056683" y="3781889"/>
            <a:ext cx="6096000" cy="1323439"/>
          </a:xfrm>
          <a:prstGeom prst="rect">
            <a:avLst/>
          </a:prstGeom>
        </p:spPr>
        <p:txBody>
          <a:bodyPr>
            <a:spAutoFit/>
          </a:bodyPr>
          <a:lstStyle/>
          <a:p>
            <a:r>
              <a:rPr lang="en-US" sz="2000" dirty="0">
                <a:solidFill>
                  <a:srgbClr val="000000"/>
                </a:solidFill>
                <a:latin typeface="Calibri" panose="020F0502020204030204" pitchFamily="34" charset="0"/>
              </a:rPr>
              <a:t>The</a:t>
            </a:r>
            <a:r>
              <a:rPr lang="en-US" sz="2000" b="1" dirty="0">
                <a:solidFill>
                  <a:srgbClr val="434343"/>
                </a:solidFill>
                <a:latin typeface="Calibri" panose="020F0502020204030204" pitchFamily="34" charset="0"/>
              </a:rPr>
              <a:t> </a:t>
            </a:r>
            <a:r>
              <a:rPr lang="en-US" sz="2000" b="1" dirty="0" err="1">
                <a:solidFill>
                  <a:srgbClr val="434343"/>
                </a:solidFill>
                <a:latin typeface="Calibri" panose="020F0502020204030204" pitchFamily="34" charset="0"/>
              </a:rPr>
              <a:t>Property</a:t>
            </a:r>
            <a:r>
              <a:rPr lang="en-US" sz="2000" b="1" dirty="0" err="1">
                <a:solidFill>
                  <a:srgbClr val="999999"/>
                </a:solidFill>
                <a:latin typeface="Calibri" panose="020F0502020204030204" pitchFamily="34" charset="0"/>
              </a:rPr>
              <a:t>Usage</a:t>
            </a:r>
            <a:r>
              <a:rPr lang="en-US" sz="2000" dirty="0">
                <a:solidFill>
                  <a:srgbClr val="000000"/>
                </a:solidFill>
                <a:latin typeface="Calibri" panose="020F0502020204030204" pitchFamily="34" charset="0"/>
              </a:rPr>
              <a:t> score instantly recommends best use for the property based on data, and breaks down why.</a:t>
            </a:r>
            <a:endParaRPr lang="en-US" sz="2000" b="0" dirty="0">
              <a:effectLst/>
            </a:endParaRPr>
          </a:p>
          <a:p>
            <a:br>
              <a:rPr lang="en-US" sz="2000" b="0" dirty="0">
                <a:effectLst/>
              </a:rPr>
            </a:br>
            <a:endParaRPr lang="en-US" sz="2000" dirty="0"/>
          </a:p>
        </p:txBody>
      </p:sp>
    </p:spTree>
    <p:extLst>
      <p:ext uri="{BB962C8B-B14F-4D97-AF65-F5344CB8AC3E}">
        <p14:creationId xmlns:p14="http://schemas.microsoft.com/office/powerpoint/2010/main" val="243453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0922C70-144F-4133-987C-C1FCF0CA061F}"/>
              </a:ext>
            </a:extLst>
          </p:cNvPr>
          <p:cNvSpPr/>
          <p:nvPr/>
        </p:nvSpPr>
        <p:spPr>
          <a:xfrm>
            <a:off x="0" y="0"/>
            <a:ext cx="12192000" cy="1825625"/>
          </a:xfrm>
          <a:prstGeom prst="rect">
            <a:avLst/>
          </a:prstGeom>
          <a:solidFill>
            <a:srgbClr val="0B398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640EA6-E5EE-4F89-8B92-AC29EAF7F3E6}"/>
              </a:ext>
            </a:extLst>
          </p:cNvPr>
          <p:cNvSpPr>
            <a:spLocks noGrp="1"/>
          </p:cNvSpPr>
          <p:nvPr>
            <p:ph type="title"/>
          </p:nvPr>
        </p:nvSpPr>
        <p:spPr>
          <a:xfrm>
            <a:off x="838200" y="250030"/>
            <a:ext cx="10515600" cy="1325563"/>
          </a:xfrm>
        </p:spPr>
        <p:txBody>
          <a:bodyPr>
            <a:normAutofit/>
          </a:bodyPr>
          <a:lstStyle/>
          <a:p>
            <a:r>
              <a:rPr lang="en-US" b="1" dirty="0">
                <a:solidFill>
                  <a:schemeClr val="bg1"/>
                </a:solidFill>
                <a:latin typeface="Roboto Thin" panose="02000000000000000000" pitchFamily="2" charset="0"/>
                <a:ea typeface="Roboto Thin" panose="02000000000000000000" pitchFamily="2" charset="0"/>
              </a:rPr>
              <a:t>Business Decision Makers</a:t>
            </a:r>
            <a:endParaRPr lang="en-US" dirty="0">
              <a:solidFill>
                <a:schemeClr val="bg1"/>
              </a:solidFill>
              <a:latin typeface="Roboto Thin" panose="02000000000000000000" pitchFamily="2" charset="0"/>
              <a:ea typeface="Roboto Thin" panose="02000000000000000000" pitchFamily="2" charset="0"/>
            </a:endParaRPr>
          </a:p>
        </p:txBody>
      </p:sp>
      <p:sp>
        <p:nvSpPr>
          <p:cNvPr id="3" name="Content Placeholder 2">
            <a:extLst>
              <a:ext uri="{FF2B5EF4-FFF2-40B4-BE49-F238E27FC236}">
                <a16:creationId xmlns:a16="http://schemas.microsoft.com/office/drawing/2014/main" id="{8A6BB0FD-BEDD-41BF-8E71-12FDA79C539E}"/>
              </a:ext>
            </a:extLst>
          </p:cNvPr>
          <p:cNvSpPr>
            <a:spLocks noGrp="1"/>
          </p:cNvSpPr>
          <p:nvPr>
            <p:ph idx="1"/>
          </p:nvPr>
        </p:nvSpPr>
        <p:spPr>
          <a:xfrm>
            <a:off x="3520195" y="3206751"/>
            <a:ext cx="4673600" cy="1825625"/>
          </a:xfrm>
        </p:spPr>
        <p:txBody>
          <a:bodyPr>
            <a:normAutofit fontScale="92500" lnSpcReduction="10000"/>
          </a:bodyPr>
          <a:lstStyle/>
          <a:p>
            <a:pPr marL="0" indent="0" algn="ctr">
              <a:buNone/>
            </a:pPr>
            <a:r>
              <a:rPr lang="en-US" sz="2400" dirty="0">
                <a:latin typeface="Roboto Black" pitchFamily="2" charset="0"/>
                <a:ea typeface="Roboto Black" pitchFamily="2" charset="0"/>
              </a:rPr>
              <a:t>Commercial Real Estate Property Owners &amp; Brokers</a:t>
            </a:r>
          </a:p>
          <a:p>
            <a:pPr marL="0" indent="0" algn="ctr">
              <a:buNone/>
            </a:pPr>
            <a:r>
              <a:rPr lang="en-US" sz="3200" dirty="0">
                <a:effectLst/>
                <a:latin typeface="Roboto Black" pitchFamily="2" charset="0"/>
                <a:ea typeface="Roboto Black" pitchFamily="2" charset="0"/>
              </a:rPr>
              <a:t>+</a:t>
            </a:r>
          </a:p>
          <a:p>
            <a:pPr marL="0" indent="0" algn="ctr">
              <a:buNone/>
            </a:pPr>
            <a:r>
              <a:rPr lang="en-US" sz="2400" dirty="0">
                <a:latin typeface="Roboto Black" pitchFamily="2" charset="0"/>
                <a:ea typeface="Roboto Black" pitchFamily="2" charset="0"/>
              </a:rPr>
              <a:t>Real Estate Investors</a:t>
            </a:r>
            <a:br>
              <a:rPr lang="en-US" sz="2400" dirty="0">
                <a:latin typeface="Roboto Black" pitchFamily="2" charset="0"/>
                <a:ea typeface="Roboto Black" pitchFamily="2" charset="0"/>
              </a:rPr>
            </a:br>
            <a:endParaRPr lang="en-US" sz="2400" dirty="0">
              <a:latin typeface="Roboto Black" pitchFamily="2" charset="0"/>
              <a:ea typeface="Roboto Black" pitchFamily="2" charset="0"/>
            </a:endParaRPr>
          </a:p>
        </p:txBody>
      </p:sp>
      <p:pic>
        <p:nvPicPr>
          <p:cNvPr id="2050" name="Picture 2" descr="Image result for business powerpoint people">
            <a:extLst>
              <a:ext uri="{FF2B5EF4-FFF2-40B4-BE49-F238E27FC236}">
                <a16:creationId xmlns:a16="http://schemas.microsoft.com/office/drawing/2014/main" id="{B725F47D-5F05-47F3-AA1D-472572FF1BA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308036" y="2075655"/>
            <a:ext cx="1715198" cy="423624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27CF759-9D34-48B3-84F0-86CA7870D26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242" b="99638" l="442" r="99558">
                        <a14:foregroundMark x1="18322" y1="4589" x2="19647" y2="88406"/>
                        <a14:foregroundMark x1="19647" y1="88406" x2="30464" y2="97101"/>
                        <a14:foregroundMark x1="30464" y1="97101" x2="71965" y2="98792"/>
                        <a14:foregroundMark x1="71965" y1="98792" x2="79470" y2="89855"/>
                        <a14:foregroundMark x1="79470" y1="89855" x2="85430" y2="8333"/>
                        <a14:foregroundMark x1="85430" y1="8333" x2="66004" y2="2174"/>
                        <a14:foregroundMark x1="66004" y1="2174" x2="7726" y2="1570"/>
                        <a14:foregroundMark x1="36645" y1="83937" x2="51214" y2="90700"/>
                        <a14:foregroundMark x1="51214" y1="90700" x2="54525" y2="90700"/>
                        <a14:foregroundMark x1="16115" y1="91908" x2="40177" y2="99758"/>
                        <a14:foregroundMark x1="40177" y1="99758" x2="76600" y2="96014"/>
                        <a14:foregroundMark x1="84327" y1="97705" x2="86755" y2="8937"/>
                        <a14:foregroundMark x1="86755" y1="11111" x2="23179" y2="50362"/>
                        <a14:foregroundMark x1="23179" y1="50362" x2="20530" y2="53019"/>
                        <a14:foregroundMark x1="18764" y1="12198" x2="4109" y2="40947"/>
                        <a14:foregroundMark x1="28918" y1="11111" x2="7506" y2="63768"/>
                        <a14:foregroundMark x1="7506" y1="63768" x2="6402" y2="81401"/>
                        <a14:foregroundMark x1="4216" y1="63527" x2="5519" y2="44565"/>
                        <a14:foregroundMark x1="3218" y1="78048" x2="4216" y2="63527"/>
                        <a14:foregroundMark x1="3020" y1="80937" x2="3059" y2="80370"/>
                        <a14:foregroundMark x1="21192" y1="93237" x2="14570" y2="88406"/>
                        <a14:foregroundMark x1="12362" y1="88406" x2="6843" y2="80676"/>
                        <a14:foregroundMark x1="7285" y1="90217" x2="8168" y2="97464"/>
                        <a14:foregroundMark x1="90728" y1="95531" x2="93157" y2="2899"/>
                        <a14:foregroundMark x1="99558" y1="2899" x2="27594" y2="362"/>
                        <a14:foregroundMark x1="8830" y1="1812" x2="442" y2="1812"/>
                        <a14:foregroundMark x1="66887" y1="4348" x2="86534" y2="4348"/>
                        <a14:foregroundMark x1="86534" y1="4348" x2="98675" y2="3865"/>
                        <a14:foregroundMark x1="86755" y1="1812" x2="99558" y2="1570"/>
                        <a14:foregroundMark x1="91832" y1="1087" x2="65563" y2="1329"/>
                        <a14:foregroundMark x1="85872" y1="4348" x2="99558" y2="4831"/>
                        <a14:foregroundMark x1="26049" y1="5072" x2="1325" y2="4589"/>
                        <a14:foregroundMark x1="6402" y1="5676" x2="442" y2="5676"/>
                        <a14:foregroundMark x1="3753" y1="80435" x2="3753" y2="80918"/>
                        <a14:foregroundMark x1="3753" y1="77295" x2="3753" y2="80435"/>
                        <a14:backgroundMark x1="883" y1="10145" x2="0" y2="61594"/>
                        <a14:backgroundMark x1="883" y1="63527" x2="883" y2="63527"/>
                        <a14:backgroundMark x1="99338" y1="72101" x2="99558" y2="14614"/>
                        <a14:backgroundMark x1="666" y1="80918" x2="883" y2="97585"/>
                        <a14:backgroundMark x1="442" y1="63768" x2="618" y2="77295"/>
                        <a14:backgroundMark x1="1104" y1="92754" x2="1104" y2="88285"/>
                        <a14:backgroundMark x1="1987" y1="86957" x2="1325" y2="93841"/>
                        <a14:backgroundMark x1="1987" y1="86353" x2="1987" y2="82005"/>
                        <a14:backgroundMark x1="99558" y1="73068" x2="99338" y2="99758"/>
                        <a14:backgroundMark x1="2428" y1="80918" x2="1766" y2="87077"/>
                        <a14:backgroundMark x1="2428" y1="81522" x2="2428" y2="80918"/>
                        <a14:backgroundMark x1="2428" y1="81401" x2="2566" y2="80918"/>
                        <a14:backgroundMark x1="2428" y1="80435" x2="2428" y2="80435"/>
                        <a14:backgroundMark x1="2428" y1="80435" x2="2428" y2="80193"/>
                        <a14:backgroundMark x1="2428" y1="81401" x2="2428" y2="79952"/>
                      </a14:backgroundRemoval>
                    </a14:imgEffect>
                  </a14:imgLayer>
                </a14:imgProps>
              </a:ext>
            </a:extLst>
          </a:blip>
          <a:stretch>
            <a:fillRect/>
          </a:stretch>
        </p:blipFill>
        <p:spPr>
          <a:xfrm>
            <a:off x="0" y="1825623"/>
            <a:ext cx="2755242" cy="5036072"/>
          </a:xfrm>
          <a:prstGeom prst="rect">
            <a:avLst/>
          </a:prstGeom>
        </p:spPr>
      </p:pic>
    </p:spTree>
    <p:extLst>
      <p:ext uri="{BB962C8B-B14F-4D97-AF65-F5344CB8AC3E}">
        <p14:creationId xmlns:p14="http://schemas.microsoft.com/office/powerpoint/2010/main" val="2858846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Image result for maptitude logo">
            <a:extLst>
              <a:ext uri="{FF2B5EF4-FFF2-40B4-BE49-F238E27FC236}">
                <a16:creationId xmlns:a16="http://schemas.microsoft.com/office/drawing/2014/main" id="{E928B4A6-C8F4-45F4-A092-433E01B406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134" t="14014" r="9088" b="15778"/>
          <a:stretch/>
        </p:blipFill>
        <p:spPr bwMode="auto">
          <a:xfrm>
            <a:off x="9082215" y="2679700"/>
            <a:ext cx="2218919" cy="1905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54F9218-2B20-43D2-AD41-24977DC901AC}"/>
              </a:ext>
            </a:extLst>
          </p:cNvPr>
          <p:cNvPicPr>
            <a:picLocks noChangeAspect="1"/>
          </p:cNvPicPr>
          <p:nvPr/>
        </p:nvPicPr>
        <p:blipFill>
          <a:blip r:embed="rId4"/>
          <a:stretch>
            <a:fillRect/>
          </a:stretch>
        </p:blipFill>
        <p:spPr>
          <a:xfrm>
            <a:off x="5046118" y="5138320"/>
            <a:ext cx="4803117" cy="1103820"/>
          </a:xfrm>
          <a:prstGeom prst="rect">
            <a:avLst/>
          </a:prstGeom>
        </p:spPr>
      </p:pic>
      <p:sp>
        <p:nvSpPr>
          <p:cNvPr id="7" name="Content Placeholder 2">
            <a:extLst>
              <a:ext uri="{FF2B5EF4-FFF2-40B4-BE49-F238E27FC236}">
                <a16:creationId xmlns:a16="http://schemas.microsoft.com/office/drawing/2014/main" id="{D79B8381-5D1A-4EFE-B108-6A8C5FF91D4A}"/>
              </a:ext>
            </a:extLst>
          </p:cNvPr>
          <p:cNvSpPr txBox="1">
            <a:spLocks/>
          </p:cNvSpPr>
          <p:nvPr/>
        </p:nvSpPr>
        <p:spPr>
          <a:xfrm>
            <a:off x="633741" y="2117253"/>
            <a:ext cx="5054578" cy="2591269"/>
          </a:xfrm>
          <a:prstGeom prst="rect">
            <a:avLst/>
          </a:prstGeom>
        </p:spPr>
        <p:txBody>
          <a:bodyPr vert="horz" lIns="91440" tIns="45720" rIns="91440" bIns="45720" numCol="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12" name="Rectangle 11">
            <a:extLst>
              <a:ext uri="{FF2B5EF4-FFF2-40B4-BE49-F238E27FC236}">
                <a16:creationId xmlns:a16="http://schemas.microsoft.com/office/drawing/2014/main" id="{EF33DE55-7F22-48CD-8846-49523DFA3E81}"/>
              </a:ext>
            </a:extLst>
          </p:cNvPr>
          <p:cNvSpPr/>
          <p:nvPr/>
        </p:nvSpPr>
        <p:spPr>
          <a:xfrm>
            <a:off x="0" y="0"/>
            <a:ext cx="12192000" cy="1825625"/>
          </a:xfrm>
          <a:prstGeom prst="rect">
            <a:avLst/>
          </a:prstGeom>
          <a:solidFill>
            <a:srgbClr val="0B398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7205428A-B1C3-4C14-94F9-6ABE565113DE}"/>
              </a:ext>
            </a:extLst>
          </p:cNvPr>
          <p:cNvSpPr>
            <a:spLocks noGrp="1"/>
          </p:cNvSpPr>
          <p:nvPr>
            <p:ph type="title"/>
          </p:nvPr>
        </p:nvSpPr>
        <p:spPr>
          <a:xfrm>
            <a:off x="838200" y="250030"/>
            <a:ext cx="10515600" cy="1325563"/>
          </a:xfrm>
        </p:spPr>
        <p:txBody>
          <a:bodyPr>
            <a:normAutofit/>
          </a:bodyPr>
          <a:lstStyle/>
          <a:p>
            <a:r>
              <a:rPr lang="en-US" b="1" dirty="0">
                <a:solidFill>
                  <a:schemeClr val="bg1"/>
                </a:solidFill>
                <a:latin typeface="Roboto Thin" panose="02000000000000000000" pitchFamily="2" charset="0"/>
                <a:ea typeface="Roboto Thin" panose="02000000000000000000" pitchFamily="2" charset="0"/>
              </a:rPr>
              <a:t>Competition and Existing Alternatives</a:t>
            </a:r>
            <a:endParaRPr lang="en-US" dirty="0">
              <a:solidFill>
                <a:schemeClr val="bg1"/>
              </a:solidFill>
              <a:latin typeface="Roboto Thin" panose="02000000000000000000" pitchFamily="2" charset="0"/>
              <a:ea typeface="Roboto Thin" panose="02000000000000000000" pitchFamily="2" charset="0"/>
            </a:endParaRPr>
          </a:p>
        </p:txBody>
      </p:sp>
      <p:pic>
        <p:nvPicPr>
          <p:cNvPr id="3074" name="Picture 2" descr="Image result for walkscore logo">
            <a:extLst>
              <a:ext uri="{FF2B5EF4-FFF2-40B4-BE49-F238E27FC236}">
                <a16:creationId xmlns:a16="http://schemas.microsoft.com/office/drawing/2014/main" id="{5953A097-969E-46D7-B6DA-2399B75148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9610" y="2761877"/>
            <a:ext cx="1731819" cy="173181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arcgis business analyst logo">
            <a:extLst>
              <a:ext uri="{FF2B5EF4-FFF2-40B4-BE49-F238E27FC236}">
                <a16:creationId xmlns:a16="http://schemas.microsoft.com/office/drawing/2014/main" id="{1CC8CF2F-E277-4E89-B8A7-C8695560FD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0573" y="2679700"/>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D1A03EF-AE24-4362-BB02-E5F2DA6A3A69}"/>
              </a:ext>
            </a:extLst>
          </p:cNvPr>
          <p:cNvSpPr txBox="1"/>
          <p:nvPr/>
        </p:nvSpPr>
        <p:spPr>
          <a:xfrm>
            <a:off x="594338" y="2891883"/>
            <a:ext cx="3390900" cy="3170099"/>
          </a:xfrm>
          <a:prstGeom prst="rect">
            <a:avLst/>
          </a:prstGeom>
          <a:noFill/>
        </p:spPr>
        <p:txBody>
          <a:bodyPr wrap="square" rtlCol="0">
            <a:spAutoFit/>
          </a:bodyPr>
          <a:lstStyle/>
          <a:p>
            <a:r>
              <a:rPr lang="en-US" sz="2800" dirty="0">
                <a:latin typeface="Roboto Thin" panose="02000000000000000000" pitchFamily="2" charset="0"/>
                <a:ea typeface="Roboto Thin" panose="02000000000000000000" pitchFamily="2" charset="0"/>
              </a:rPr>
              <a:t>Alternatives:</a:t>
            </a:r>
          </a:p>
          <a:p>
            <a:pPr marL="285750" indent="-285750">
              <a:buFont typeface="Arial" panose="020B0604020202020204" pitchFamily="34" charset="0"/>
              <a:buChar char="•"/>
            </a:pPr>
            <a:r>
              <a:rPr lang="en-US" dirty="0"/>
              <a:t>ArcGIS Business Analyst</a:t>
            </a:r>
          </a:p>
          <a:p>
            <a:pPr marL="285750" indent="-285750">
              <a:buFont typeface="Arial" panose="020B0604020202020204" pitchFamily="34" charset="0"/>
              <a:buChar char="•"/>
            </a:pPr>
            <a:r>
              <a:rPr lang="en-US" dirty="0" err="1"/>
              <a:t>Maptitude</a:t>
            </a:r>
            <a:r>
              <a:rPr lang="en-US" dirty="0"/>
              <a:t> </a:t>
            </a:r>
          </a:p>
          <a:p>
            <a:endParaRPr lang="en-US" dirty="0"/>
          </a:p>
          <a:p>
            <a:r>
              <a:rPr lang="en-US" sz="2800" dirty="0">
                <a:latin typeface="Roboto Thin" panose="02000000000000000000" pitchFamily="2" charset="0"/>
                <a:ea typeface="Roboto Thin" panose="02000000000000000000" pitchFamily="2" charset="0"/>
              </a:rPr>
              <a:t>Similar Products:</a:t>
            </a:r>
            <a:endParaRPr lang="en-US" dirty="0"/>
          </a:p>
          <a:p>
            <a:pPr marL="285750" indent="-285750">
              <a:buFont typeface="Arial" panose="020B0604020202020204" pitchFamily="34" charset="0"/>
              <a:buChar char="•"/>
            </a:pPr>
            <a:r>
              <a:rPr lang="en-US" dirty="0"/>
              <a:t>Walk Score </a:t>
            </a:r>
          </a:p>
          <a:p>
            <a:pPr marL="285750" indent="-285750">
              <a:buFont typeface="Arial" panose="020B0604020202020204" pitchFamily="34" charset="0"/>
              <a:buChar char="•"/>
            </a:pPr>
            <a:r>
              <a:rPr lang="en-US" dirty="0"/>
              <a:t>(Including Transit Score)</a:t>
            </a:r>
          </a:p>
          <a:p>
            <a:endParaRPr lang="en-US" dirty="0"/>
          </a:p>
          <a:p>
            <a:endParaRPr lang="en-US" dirty="0"/>
          </a:p>
          <a:p>
            <a:endParaRPr lang="en-US" dirty="0"/>
          </a:p>
        </p:txBody>
      </p:sp>
    </p:spTree>
    <p:extLst>
      <p:ext uri="{BB962C8B-B14F-4D97-AF65-F5344CB8AC3E}">
        <p14:creationId xmlns:p14="http://schemas.microsoft.com/office/powerpoint/2010/main" val="2497289569"/>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6F856B1-5189-4C6D-8313-328A16EC6B9F}"/>
              </a:ext>
            </a:extLst>
          </p:cNvPr>
          <p:cNvSpPr/>
          <p:nvPr/>
        </p:nvSpPr>
        <p:spPr>
          <a:xfrm>
            <a:off x="0" y="0"/>
            <a:ext cx="12192000" cy="1825625"/>
          </a:xfrm>
          <a:prstGeom prst="rect">
            <a:avLst/>
          </a:prstGeom>
          <a:solidFill>
            <a:srgbClr val="0B398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7AFDD744-B6D7-4796-ACA0-F02F594F67E7}"/>
              </a:ext>
            </a:extLst>
          </p:cNvPr>
          <p:cNvSpPr txBox="1">
            <a:spLocks/>
          </p:cNvSpPr>
          <p:nvPr/>
        </p:nvSpPr>
        <p:spPr>
          <a:xfrm>
            <a:off x="838200" y="25003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alibri Light (Headings)"/>
                <a:ea typeface="Roboto Thin" panose="02000000000000000000" pitchFamily="2" charset="0"/>
              </a:rPr>
              <a:t>Impact</a:t>
            </a:r>
          </a:p>
        </p:txBody>
      </p:sp>
      <p:grpSp>
        <p:nvGrpSpPr>
          <p:cNvPr id="25" name="Group 24">
            <a:extLst>
              <a:ext uri="{FF2B5EF4-FFF2-40B4-BE49-F238E27FC236}">
                <a16:creationId xmlns:a16="http://schemas.microsoft.com/office/drawing/2014/main" id="{7AAEADFD-58C7-499A-8F8A-A8B849D2875E}"/>
              </a:ext>
            </a:extLst>
          </p:cNvPr>
          <p:cNvGrpSpPr/>
          <p:nvPr/>
        </p:nvGrpSpPr>
        <p:grpSpPr>
          <a:xfrm>
            <a:off x="925305" y="2175634"/>
            <a:ext cx="2369580" cy="3443667"/>
            <a:chOff x="1141072" y="2609385"/>
            <a:chExt cx="2369580" cy="3443667"/>
          </a:xfrm>
        </p:grpSpPr>
        <p:pic>
          <p:nvPicPr>
            <p:cNvPr id="9" name="Graphic 8">
              <a:extLst>
                <a:ext uri="{FF2B5EF4-FFF2-40B4-BE49-F238E27FC236}">
                  <a16:creationId xmlns:a16="http://schemas.microsoft.com/office/drawing/2014/main" id="{25E1159C-1941-4ED5-BF7D-4B377ECBD3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1072" y="2609385"/>
              <a:ext cx="2369580" cy="2369580"/>
            </a:xfrm>
            <a:prstGeom prst="rect">
              <a:avLst/>
            </a:prstGeom>
          </p:spPr>
        </p:pic>
        <p:sp>
          <p:nvSpPr>
            <p:cNvPr id="19" name="TextBox 18">
              <a:extLst>
                <a:ext uri="{FF2B5EF4-FFF2-40B4-BE49-F238E27FC236}">
                  <a16:creationId xmlns:a16="http://schemas.microsoft.com/office/drawing/2014/main" id="{10A68AEA-05EC-484E-8931-A66151960872}"/>
                </a:ext>
              </a:extLst>
            </p:cNvPr>
            <p:cNvSpPr txBox="1"/>
            <p:nvPr/>
          </p:nvSpPr>
          <p:spPr>
            <a:xfrm>
              <a:off x="1255805" y="5529832"/>
              <a:ext cx="2140113" cy="523220"/>
            </a:xfrm>
            <a:prstGeom prst="rect">
              <a:avLst/>
            </a:prstGeom>
            <a:noFill/>
          </p:spPr>
          <p:txBody>
            <a:bodyPr wrap="square" rtlCol="0">
              <a:spAutoFit/>
            </a:bodyPr>
            <a:lstStyle/>
            <a:p>
              <a:pPr algn="ctr"/>
              <a:r>
                <a:rPr lang="en-US" sz="2800" dirty="0"/>
                <a:t>Saves Time</a:t>
              </a:r>
            </a:p>
          </p:txBody>
        </p:sp>
      </p:grpSp>
      <p:grpSp>
        <p:nvGrpSpPr>
          <p:cNvPr id="26" name="Group 25">
            <a:extLst>
              <a:ext uri="{FF2B5EF4-FFF2-40B4-BE49-F238E27FC236}">
                <a16:creationId xmlns:a16="http://schemas.microsoft.com/office/drawing/2014/main" id="{D4C65D26-6B0A-43A8-8B21-53D96D6ACC8C}"/>
              </a:ext>
            </a:extLst>
          </p:cNvPr>
          <p:cNvGrpSpPr/>
          <p:nvPr/>
        </p:nvGrpSpPr>
        <p:grpSpPr>
          <a:xfrm>
            <a:off x="3606021" y="2175634"/>
            <a:ext cx="2369580" cy="3429972"/>
            <a:chOff x="3726420" y="2609385"/>
            <a:chExt cx="2369580" cy="3429972"/>
          </a:xfrm>
        </p:grpSpPr>
        <p:pic>
          <p:nvPicPr>
            <p:cNvPr id="13" name="Graphic 12">
              <a:extLst>
                <a:ext uri="{FF2B5EF4-FFF2-40B4-BE49-F238E27FC236}">
                  <a16:creationId xmlns:a16="http://schemas.microsoft.com/office/drawing/2014/main" id="{59253145-196C-4165-B153-F2181EFD0D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26420" y="2609385"/>
              <a:ext cx="2369580" cy="2369580"/>
            </a:xfrm>
            <a:prstGeom prst="rect">
              <a:avLst/>
            </a:prstGeom>
          </p:spPr>
        </p:pic>
        <p:sp>
          <p:nvSpPr>
            <p:cNvPr id="20" name="TextBox 19">
              <a:extLst>
                <a:ext uri="{FF2B5EF4-FFF2-40B4-BE49-F238E27FC236}">
                  <a16:creationId xmlns:a16="http://schemas.microsoft.com/office/drawing/2014/main" id="{0A9366B6-4B05-4CAA-AB61-DC9DA7568EA5}"/>
                </a:ext>
              </a:extLst>
            </p:cNvPr>
            <p:cNvSpPr txBox="1"/>
            <p:nvPr/>
          </p:nvSpPr>
          <p:spPr>
            <a:xfrm>
              <a:off x="3841153" y="5516137"/>
              <a:ext cx="2140113" cy="523220"/>
            </a:xfrm>
            <a:prstGeom prst="rect">
              <a:avLst/>
            </a:prstGeom>
            <a:noFill/>
          </p:spPr>
          <p:txBody>
            <a:bodyPr wrap="square" rtlCol="0">
              <a:spAutoFit/>
            </a:bodyPr>
            <a:lstStyle/>
            <a:p>
              <a:pPr algn="ctr"/>
              <a:r>
                <a:rPr lang="en-US" sz="2800" dirty="0"/>
                <a:t>Easy to Use</a:t>
              </a:r>
            </a:p>
          </p:txBody>
        </p:sp>
      </p:grpSp>
      <p:grpSp>
        <p:nvGrpSpPr>
          <p:cNvPr id="27" name="Group 26">
            <a:extLst>
              <a:ext uri="{FF2B5EF4-FFF2-40B4-BE49-F238E27FC236}">
                <a16:creationId xmlns:a16="http://schemas.microsoft.com/office/drawing/2014/main" id="{365FF8DE-84F5-42E1-B393-D3C739F5E1DB}"/>
              </a:ext>
            </a:extLst>
          </p:cNvPr>
          <p:cNvGrpSpPr/>
          <p:nvPr/>
        </p:nvGrpSpPr>
        <p:grpSpPr>
          <a:xfrm>
            <a:off x="6239845" y="2175634"/>
            <a:ext cx="2369580" cy="3414950"/>
            <a:chOff x="6311768" y="2609385"/>
            <a:chExt cx="2369580" cy="3414950"/>
          </a:xfrm>
        </p:grpSpPr>
        <p:pic>
          <p:nvPicPr>
            <p:cNvPr id="11" name="Graphic 10">
              <a:extLst>
                <a:ext uri="{FF2B5EF4-FFF2-40B4-BE49-F238E27FC236}">
                  <a16:creationId xmlns:a16="http://schemas.microsoft.com/office/drawing/2014/main" id="{512E558F-7F93-4F6C-A865-CE829E71E70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11768" y="2609385"/>
              <a:ext cx="2369580" cy="2369580"/>
            </a:xfrm>
            <a:prstGeom prst="rect">
              <a:avLst/>
            </a:prstGeom>
          </p:spPr>
        </p:pic>
        <p:sp>
          <p:nvSpPr>
            <p:cNvPr id="21" name="TextBox 20">
              <a:extLst>
                <a:ext uri="{FF2B5EF4-FFF2-40B4-BE49-F238E27FC236}">
                  <a16:creationId xmlns:a16="http://schemas.microsoft.com/office/drawing/2014/main" id="{A250725F-7D67-43D6-8346-6B59109F285D}"/>
                </a:ext>
              </a:extLst>
            </p:cNvPr>
            <p:cNvSpPr txBox="1"/>
            <p:nvPr/>
          </p:nvSpPr>
          <p:spPr>
            <a:xfrm>
              <a:off x="6426501" y="5501115"/>
              <a:ext cx="2140113" cy="523220"/>
            </a:xfrm>
            <a:prstGeom prst="rect">
              <a:avLst/>
            </a:prstGeom>
            <a:noFill/>
          </p:spPr>
          <p:txBody>
            <a:bodyPr wrap="square" rtlCol="0">
              <a:spAutoFit/>
            </a:bodyPr>
            <a:lstStyle/>
            <a:p>
              <a:pPr algn="ctr"/>
              <a:r>
                <a:rPr lang="en-US" sz="2800" dirty="0"/>
                <a:t>Inexpensive</a:t>
              </a:r>
            </a:p>
          </p:txBody>
        </p:sp>
      </p:grpSp>
      <p:sp>
        <p:nvSpPr>
          <p:cNvPr id="22" name="TextBox 21">
            <a:extLst>
              <a:ext uri="{FF2B5EF4-FFF2-40B4-BE49-F238E27FC236}">
                <a16:creationId xmlns:a16="http://schemas.microsoft.com/office/drawing/2014/main" id="{3E865068-9060-4EE7-97CD-C8A122100265}"/>
              </a:ext>
            </a:extLst>
          </p:cNvPr>
          <p:cNvSpPr txBox="1"/>
          <p:nvPr/>
        </p:nvSpPr>
        <p:spPr>
          <a:xfrm>
            <a:off x="9011852" y="5067364"/>
            <a:ext cx="2140113" cy="954107"/>
          </a:xfrm>
          <a:prstGeom prst="rect">
            <a:avLst/>
          </a:prstGeom>
          <a:noFill/>
        </p:spPr>
        <p:txBody>
          <a:bodyPr wrap="square" rtlCol="0">
            <a:spAutoFit/>
          </a:bodyPr>
          <a:lstStyle/>
          <a:p>
            <a:pPr algn="ctr"/>
            <a:r>
              <a:rPr lang="en-US" sz="2800" dirty="0"/>
              <a:t>Innovative</a:t>
            </a:r>
          </a:p>
          <a:p>
            <a:pPr algn="ctr"/>
            <a:r>
              <a:rPr lang="en-US" sz="2800" dirty="0"/>
              <a:t>(ML)</a:t>
            </a:r>
          </a:p>
        </p:txBody>
      </p:sp>
      <p:pic>
        <p:nvPicPr>
          <p:cNvPr id="32" name="Graphic 31">
            <a:extLst>
              <a:ext uri="{FF2B5EF4-FFF2-40B4-BE49-F238E27FC236}">
                <a16:creationId xmlns:a16="http://schemas.microsoft.com/office/drawing/2014/main" id="{9D8D9B7A-B075-4B4E-B9AD-39E37223421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011847" y="2358941"/>
            <a:ext cx="2140118" cy="2140118"/>
          </a:xfrm>
          <a:prstGeom prst="rect">
            <a:avLst/>
          </a:prstGeom>
        </p:spPr>
      </p:pic>
    </p:spTree>
    <p:extLst>
      <p:ext uri="{BB962C8B-B14F-4D97-AF65-F5344CB8AC3E}">
        <p14:creationId xmlns:p14="http://schemas.microsoft.com/office/powerpoint/2010/main" val="4044639133"/>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67E501E-09D9-42B1-913C-CFDD9B0FAEED}"/>
              </a:ext>
            </a:extLst>
          </p:cNvPr>
          <p:cNvSpPr/>
          <p:nvPr/>
        </p:nvSpPr>
        <p:spPr>
          <a:xfrm>
            <a:off x="0" y="0"/>
            <a:ext cx="12192000" cy="1825625"/>
          </a:xfrm>
          <a:prstGeom prst="rect">
            <a:avLst/>
          </a:prstGeom>
          <a:solidFill>
            <a:srgbClr val="0B398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4">
            <a:extLst>
              <a:ext uri="{FF2B5EF4-FFF2-40B4-BE49-F238E27FC236}">
                <a16:creationId xmlns:a16="http://schemas.microsoft.com/office/drawing/2014/main" id="{77868069-B3D8-460E-8077-BCA174B99EDF}"/>
              </a:ext>
            </a:extLst>
          </p:cNvPr>
          <p:cNvSpPr>
            <a:spLocks noGrp="1"/>
          </p:cNvSpPr>
          <p:nvPr>
            <p:ph type="title"/>
          </p:nvPr>
        </p:nvSpPr>
        <p:spPr>
          <a:xfrm>
            <a:off x="838200" y="250030"/>
            <a:ext cx="10515600" cy="1325563"/>
          </a:xfrm>
        </p:spPr>
        <p:txBody>
          <a:bodyPr/>
          <a:lstStyle/>
          <a:p>
            <a:r>
              <a:rPr lang="en-US" dirty="0">
                <a:solidFill>
                  <a:schemeClr val="bg1"/>
                </a:solidFill>
              </a:rPr>
              <a:t>Implementation</a:t>
            </a:r>
          </a:p>
        </p:txBody>
      </p:sp>
      <p:sp>
        <p:nvSpPr>
          <p:cNvPr id="15" name="TextBox 14">
            <a:extLst>
              <a:ext uri="{FF2B5EF4-FFF2-40B4-BE49-F238E27FC236}">
                <a16:creationId xmlns:a16="http://schemas.microsoft.com/office/drawing/2014/main" id="{BBAA0555-699B-474E-9A03-E595B1DA5BFE}"/>
              </a:ext>
            </a:extLst>
          </p:cNvPr>
          <p:cNvSpPr txBox="1"/>
          <p:nvPr/>
        </p:nvSpPr>
        <p:spPr>
          <a:xfrm>
            <a:off x="474662" y="4152902"/>
            <a:ext cx="6459538"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Simple interface on our website</a:t>
            </a:r>
          </a:p>
          <a:p>
            <a:pPr marL="285750" indent="-285750">
              <a:buFont typeface="Arial" panose="020B0604020202020204" pitchFamily="34" charset="0"/>
              <a:buChar char="•"/>
            </a:pPr>
            <a:r>
              <a:rPr lang="en-US" sz="2800" dirty="0"/>
              <a:t>Embeddable widget</a:t>
            </a:r>
          </a:p>
          <a:p>
            <a:pPr marL="285750" indent="-285750">
              <a:buFont typeface="Arial" panose="020B0604020202020204" pitchFamily="34" charset="0"/>
              <a:buChar char="•"/>
            </a:pPr>
            <a:r>
              <a:rPr lang="en-US" sz="2800" dirty="0"/>
              <a:t>MVP only makes recommendations about broad categories</a:t>
            </a:r>
          </a:p>
        </p:txBody>
      </p:sp>
      <p:pic>
        <p:nvPicPr>
          <p:cNvPr id="19" name="Picture 18">
            <a:extLst>
              <a:ext uri="{FF2B5EF4-FFF2-40B4-BE49-F238E27FC236}">
                <a16:creationId xmlns:a16="http://schemas.microsoft.com/office/drawing/2014/main" id="{BA1335AD-3B07-44F0-B533-060F703D97F2}"/>
              </a:ext>
            </a:extLst>
          </p:cNvPr>
          <p:cNvPicPr>
            <a:picLocks noChangeAspect="1"/>
          </p:cNvPicPr>
          <p:nvPr/>
        </p:nvPicPr>
        <p:blipFill>
          <a:blip r:embed="rId3"/>
          <a:stretch>
            <a:fillRect/>
          </a:stretch>
        </p:blipFill>
        <p:spPr>
          <a:xfrm>
            <a:off x="474662" y="2265362"/>
            <a:ext cx="5324475" cy="952500"/>
          </a:xfrm>
          <a:prstGeom prst="rect">
            <a:avLst/>
          </a:prstGeom>
        </p:spPr>
      </p:pic>
      <p:pic>
        <p:nvPicPr>
          <p:cNvPr id="21" name="Picture 20" descr="A screenshot of a cell phone&#10;&#10;Description automatically generated">
            <a:extLst>
              <a:ext uri="{FF2B5EF4-FFF2-40B4-BE49-F238E27FC236}">
                <a16:creationId xmlns:a16="http://schemas.microsoft.com/office/drawing/2014/main" id="{F10242F4-BFB4-48CB-B796-BC34DE8B19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2865" y="2190750"/>
            <a:ext cx="5631689" cy="3464392"/>
          </a:xfrm>
          <a:prstGeom prst="rect">
            <a:avLst/>
          </a:prstGeom>
        </p:spPr>
      </p:pic>
      <p:sp>
        <p:nvSpPr>
          <p:cNvPr id="22" name="TextBox 21">
            <a:extLst>
              <a:ext uri="{FF2B5EF4-FFF2-40B4-BE49-F238E27FC236}">
                <a16:creationId xmlns:a16="http://schemas.microsoft.com/office/drawing/2014/main" id="{BD0B8038-5C37-43BD-B284-0D559A996060}"/>
              </a:ext>
            </a:extLst>
          </p:cNvPr>
          <p:cNvSpPr txBox="1"/>
          <p:nvPr/>
        </p:nvSpPr>
        <p:spPr>
          <a:xfrm>
            <a:off x="584200" y="3200402"/>
            <a:ext cx="4965700" cy="584775"/>
          </a:xfrm>
          <a:prstGeom prst="rect">
            <a:avLst/>
          </a:prstGeom>
          <a:noFill/>
        </p:spPr>
        <p:txBody>
          <a:bodyPr wrap="square" rtlCol="0">
            <a:spAutoFit/>
          </a:bodyPr>
          <a:lstStyle/>
          <a:p>
            <a:r>
              <a:rPr lang="en-US" sz="1600" dirty="0">
                <a:solidFill>
                  <a:schemeClr val="tx1">
                    <a:lumMod val="50000"/>
                    <a:lumOff val="50000"/>
                  </a:schemeClr>
                </a:solidFill>
              </a:rPr>
              <a:t>Demo the API on our homepage with address search or current location.</a:t>
            </a:r>
          </a:p>
        </p:txBody>
      </p:sp>
      <p:sp>
        <p:nvSpPr>
          <p:cNvPr id="23" name="TextBox 22">
            <a:extLst>
              <a:ext uri="{FF2B5EF4-FFF2-40B4-BE49-F238E27FC236}">
                <a16:creationId xmlns:a16="http://schemas.microsoft.com/office/drawing/2014/main" id="{D1F1FDBA-5D7C-41FC-AEA9-621BF0AC9180}"/>
              </a:ext>
            </a:extLst>
          </p:cNvPr>
          <p:cNvSpPr txBox="1"/>
          <p:nvPr/>
        </p:nvSpPr>
        <p:spPr>
          <a:xfrm>
            <a:off x="6680200" y="5752882"/>
            <a:ext cx="5067300" cy="338554"/>
          </a:xfrm>
          <a:prstGeom prst="rect">
            <a:avLst/>
          </a:prstGeom>
          <a:noFill/>
        </p:spPr>
        <p:txBody>
          <a:bodyPr wrap="square" rtlCol="0">
            <a:spAutoFit/>
          </a:bodyPr>
          <a:lstStyle/>
          <a:p>
            <a:r>
              <a:rPr lang="en-US" sz="1600" dirty="0">
                <a:solidFill>
                  <a:schemeClr val="tx1">
                    <a:lumMod val="50000"/>
                    <a:lumOff val="50000"/>
                  </a:schemeClr>
                </a:solidFill>
              </a:rPr>
              <a:t>Example of the widget builder, and returned results.</a:t>
            </a:r>
          </a:p>
        </p:txBody>
      </p:sp>
    </p:spTree>
    <p:extLst>
      <p:ext uri="{BB962C8B-B14F-4D97-AF65-F5344CB8AC3E}">
        <p14:creationId xmlns:p14="http://schemas.microsoft.com/office/powerpoint/2010/main" val="718975775"/>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FBC20C-A9E2-4F79-B5F9-D8A27AD5EE7C}"/>
              </a:ext>
            </a:extLst>
          </p:cNvPr>
          <p:cNvSpPr>
            <a:spLocks noGrp="1"/>
          </p:cNvSpPr>
          <p:nvPr>
            <p:ph idx="1"/>
          </p:nvPr>
        </p:nvSpPr>
        <p:spPr>
          <a:xfrm>
            <a:off x="838200" y="2075655"/>
            <a:ext cx="10515600" cy="4644459"/>
          </a:xfrm>
        </p:spPr>
        <p:txBody>
          <a:bodyPr numCol="2" spcCol="457200">
            <a:normAutofit/>
          </a:bodyPr>
          <a:lstStyle/>
          <a:p>
            <a:pPr marL="0" indent="0">
              <a:buNone/>
            </a:pPr>
            <a:r>
              <a:rPr lang="en-US" dirty="0">
                <a:latin typeface="Roboto Black" pitchFamily="2" charset="0"/>
                <a:ea typeface="Roboto Black" pitchFamily="2" charset="0"/>
              </a:rPr>
              <a:t>Colorado Data:</a:t>
            </a:r>
          </a:p>
          <a:p>
            <a:r>
              <a:rPr lang="en-US" sz="2000" dirty="0"/>
              <a:t>Business Entities</a:t>
            </a:r>
          </a:p>
          <a:p>
            <a:r>
              <a:rPr lang="en-US" sz="2000" dirty="0"/>
              <a:t>Population Projections</a:t>
            </a:r>
          </a:p>
          <a:p>
            <a:r>
              <a:rPr lang="en-US" sz="2000" dirty="0"/>
              <a:t>Enterprise Zones</a:t>
            </a:r>
          </a:p>
          <a:p>
            <a:r>
              <a:rPr lang="en-US" sz="2000" dirty="0"/>
              <a:t>Opportunity Zone</a:t>
            </a:r>
          </a:p>
          <a:p>
            <a:r>
              <a:rPr lang="en-US" sz="2000" dirty="0"/>
              <a:t>Crime in Colorado from 1997 to 2015</a:t>
            </a:r>
          </a:p>
          <a:p>
            <a:r>
              <a:rPr lang="en-US" sz="2000" dirty="0"/>
              <a:t>Degrees by Institution</a:t>
            </a:r>
          </a:p>
          <a:p>
            <a:r>
              <a:rPr lang="en-US" sz="2000" dirty="0"/>
              <a:t>Personal Income</a:t>
            </a:r>
          </a:p>
          <a:p>
            <a:r>
              <a:rPr lang="en-US" sz="2000" dirty="0"/>
              <a:t>Road Traffic Counts 2014-2017</a:t>
            </a:r>
          </a:p>
          <a:p>
            <a:r>
              <a:rPr lang="en-US" sz="2000" dirty="0"/>
              <a:t>Highway Traffic Counts 2014-2017</a:t>
            </a:r>
          </a:p>
          <a:p>
            <a:r>
              <a:rPr lang="en-US" sz="2000" dirty="0"/>
              <a:t>All Restaurants in Colorado</a:t>
            </a:r>
          </a:p>
          <a:p>
            <a:pPr marL="0" indent="0">
              <a:buNone/>
            </a:pPr>
            <a:r>
              <a:rPr lang="en-US" dirty="0">
                <a:latin typeface="Roboto Black" pitchFamily="2" charset="0"/>
                <a:ea typeface="Roboto Black" pitchFamily="2" charset="0"/>
              </a:rPr>
              <a:t>GIS:</a:t>
            </a:r>
          </a:p>
          <a:p>
            <a:r>
              <a:rPr lang="en-US" sz="2000" dirty="0"/>
              <a:t>Mesa County Zoning</a:t>
            </a:r>
            <a:br>
              <a:rPr lang="en-US" sz="2000" dirty="0"/>
            </a:br>
            <a:endParaRPr lang="en-US" dirty="0"/>
          </a:p>
          <a:p>
            <a:pPr marL="0" indent="0">
              <a:buNone/>
            </a:pPr>
            <a:r>
              <a:rPr lang="en-US" dirty="0">
                <a:latin typeface="Roboto Black" pitchFamily="2" charset="0"/>
                <a:ea typeface="Roboto Black" pitchFamily="2" charset="0"/>
              </a:rPr>
              <a:t>BBB:</a:t>
            </a:r>
          </a:p>
          <a:p>
            <a:r>
              <a:rPr lang="en-US" sz="2000" dirty="0" err="1"/>
              <a:t>OpenAddresses</a:t>
            </a:r>
            <a:r>
              <a:rPr lang="en-US" sz="2000" dirty="0"/>
              <a:t> for Mesa</a:t>
            </a:r>
          </a:p>
        </p:txBody>
      </p:sp>
      <p:sp>
        <p:nvSpPr>
          <p:cNvPr id="7" name="Rectangle 6">
            <a:extLst>
              <a:ext uri="{FF2B5EF4-FFF2-40B4-BE49-F238E27FC236}">
                <a16:creationId xmlns:a16="http://schemas.microsoft.com/office/drawing/2014/main" id="{73C84A78-4730-4AD2-B277-8078E508ED78}"/>
              </a:ext>
            </a:extLst>
          </p:cNvPr>
          <p:cNvSpPr/>
          <p:nvPr/>
        </p:nvSpPr>
        <p:spPr>
          <a:xfrm>
            <a:off x="0" y="0"/>
            <a:ext cx="12192000" cy="1825625"/>
          </a:xfrm>
          <a:prstGeom prst="rect">
            <a:avLst/>
          </a:prstGeom>
          <a:solidFill>
            <a:srgbClr val="0B398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50111EF-7F95-4830-87AE-11163C735DD8}"/>
              </a:ext>
            </a:extLst>
          </p:cNvPr>
          <p:cNvSpPr>
            <a:spLocks noGrp="1"/>
          </p:cNvSpPr>
          <p:nvPr>
            <p:ph type="title"/>
          </p:nvPr>
        </p:nvSpPr>
        <p:spPr>
          <a:xfrm>
            <a:off x="838200" y="250030"/>
            <a:ext cx="10515600" cy="1325563"/>
          </a:xfrm>
        </p:spPr>
        <p:txBody>
          <a:bodyPr>
            <a:normAutofit/>
          </a:bodyPr>
          <a:lstStyle/>
          <a:p>
            <a:r>
              <a:rPr lang="en-US" dirty="0">
                <a:solidFill>
                  <a:schemeClr val="bg1"/>
                </a:solidFill>
              </a:rPr>
              <a:t>Datasets</a:t>
            </a:r>
          </a:p>
        </p:txBody>
      </p:sp>
      <p:pic>
        <p:nvPicPr>
          <p:cNvPr id="10" name="Graphic 9">
            <a:extLst>
              <a:ext uri="{FF2B5EF4-FFF2-40B4-BE49-F238E27FC236}">
                <a16:creationId xmlns:a16="http://schemas.microsoft.com/office/drawing/2014/main" id="{79885F5B-77A2-43C0-8D13-623C8F58FC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1172" y="4539686"/>
            <a:ext cx="1981200" cy="1981200"/>
          </a:xfrm>
          <a:prstGeom prst="rect">
            <a:avLst/>
          </a:prstGeom>
        </p:spPr>
      </p:pic>
    </p:spTree>
    <p:extLst>
      <p:ext uri="{BB962C8B-B14F-4D97-AF65-F5344CB8AC3E}">
        <p14:creationId xmlns:p14="http://schemas.microsoft.com/office/powerpoint/2010/main" val="321186098"/>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46B9BEC-3266-40BB-8FDA-CA3BCBC15882}"/>
              </a:ext>
            </a:extLst>
          </p:cNvPr>
          <p:cNvSpPr/>
          <p:nvPr/>
        </p:nvSpPr>
        <p:spPr>
          <a:xfrm>
            <a:off x="-1" y="0"/>
            <a:ext cx="12192001" cy="1825625"/>
          </a:xfrm>
          <a:prstGeom prst="rect">
            <a:avLst/>
          </a:prstGeom>
          <a:solidFill>
            <a:srgbClr val="0B398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6CDB7C5F-8E0A-4290-99C4-F5ADC27396B7}"/>
              </a:ext>
            </a:extLst>
          </p:cNvPr>
          <p:cNvSpPr>
            <a:spLocks noGrp="1"/>
          </p:cNvSpPr>
          <p:nvPr>
            <p:ph type="title"/>
          </p:nvPr>
        </p:nvSpPr>
        <p:spPr>
          <a:xfrm>
            <a:off x="838199" y="250030"/>
            <a:ext cx="10515600" cy="1325563"/>
          </a:xfrm>
        </p:spPr>
        <p:txBody>
          <a:bodyPr>
            <a:normAutofit/>
          </a:bodyPr>
          <a:lstStyle/>
          <a:p>
            <a:r>
              <a:rPr lang="en-US" dirty="0">
                <a:solidFill>
                  <a:schemeClr val="bg1"/>
                </a:solidFill>
              </a:rPr>
              <a:t>Data</a:t>
            </a:r>
          </a:p>
        </p:txBody>
      </p:sp>
      <p:sp>
        <p:nvSpPr>
          <p:cNvPr id="9" name="TextBox 8">
            <a:extLst>
              <a:ext uri="{FF2B5EF4-FFF2-40B4-BE49-F238E27FC236}">
                <a16:creationId xmlns:a16="http://schemas.microsoft.com/office/drawing/2014/main" id="{90982809-CEB7-45B2-A2F2-7B72F4B2ED2A}"/>
              </a:ext>
            </a:extLst>
          </p:cNvPr>
          <p:cNvSpPr txBox="1"/>
          <p:nvPr/>
        </p:nvSpPr>
        <p:spPr>
          <a:xfrm>
            <a:off x="482599" y="2210951"/>
            <a:ext cx="6082323" cy="1200329"/>
          </a:xfrm>
          <a:prstGeom prst="rect">
            <a:avLst/>
          </a:prstGeom>
          <a:noFill/>
        </p:spPr>
        <p:txBody>
          <a:bodyPr wrap="square" rtlCol="0">
            <a:spAutoFit/>
          </a:bodyPr>
          <a:lstStyle/>
          <a:p>
            <a:r>
              <a:rPr lang="en-US" dirty="0"/>
              <a:t>A Python machine learning algorithm takes into account all the datasets and provides a recommendations accessible through a widget or our API.</a:t>
            </a:r>
          </a:p>
          <a:p>
            <a:endParaRPr lang="en-US" dirty="0"/>
          </a:p>
        </p:txBody>
      </p:sp>
      <p:pic>
        <p:nvPicPr>
          <p:cNvPr id="11" name="Picture 10" descr="A screenshot of a social media post&#10;&#10;Description automatically generated">
            <a:extLst>
              <a:ext uri="{FF2B5EF4-FFF2-40B4-BE49-F238E27FC236}">
                <a16:creationId xmlns:a16="http://schemas.microsoft.com/office/drawing/2014/main" id="{F3F5D598-A4DC-4724-8F50-11AA76BF98AC}"/>
              </a:ext>
            </a:extLst>
          </p:cNvPr>
          <p:cNvPicPr>
            <a:picLocks noChangeAspect="1"/>
          </p:cNvPicPr>
          <p:nvPr/>
        </p:nvPicPr>
        <p:blipFill rotWithShape="1">
          <a:blip r:embed="rId3">
            <a:extLst>
              <a:ext uri="{28A0092B-C50C-407E-A947-70E740481C1C}">
                <a14:useLocalDpi xmlns:a14="http://schemas.microsoft.com/office/drawing/2010/main" val="0"/>
              </a:ext>
            </a:extLst>
          </a:blip>
          <a:srcRect t="442"/>
          <a:stretch/>
        </p:blipFill>
        <p:spPr>
          <a:xfrm>
            <a:off x="7334128" y="1831975"/>
            <a:ext cx="4857872" cy="5010150"/>
          </a:xfrm>
          <a:prstGeom prst="rect">
            <a:avLst/>
          </a:prstGeom>
        </p:spPr>
      </p:pic>
      <p:pic>
        <p:nvPicPr>
          <p:cNvPr id="12" name="Picture 11">
            <a:extLst>
              <a:ext uri="{FF2B5EF4-FFF2-40B4-BE49-F238E27FC236}">
                <a16:creationId xmlns:a16="http://schemas.microsoft.com/office/drawing/2014/main" id="{241AAD08-C04F-44E2-A7C2-87A35FCC06BB}"/>
              </a:ext>
            </a:extLst>
          </p:cNvPr>
          <p:cNvPicPr>
            <a:picLocks noChangeAspect="1"/>
          </p:cNvPicPr>
          <p:nvPr/>
        </p:nvPicPr>
        <p:blipFill>
          <a:blip r:embed="rId4"/>
          <a:stretch>
            <a:fillRect/>
          </a:stretch>
        </p:blipFill>
        <p:spPr>
          <a:xfrm>
            <a:off x="482599" y="4987181"/>
            <a:ext cx="3286956" cy="621954"/>
          </a:xfrm>
          <a:prstGeom prst="rect">
            <a:avLst/>
          </a:prstGeom>
        </p:spPr>
      </p:pic>
      <p:pic>
        <p:nvPicPr>
          <p:cNvPr id="14" name="Picture 13">
            <a:extLst>
              <a:ext uri="{FF2B5EF4-FFF2-40B4-BE49-F238E27FC236}">
                <a16:creationId xmlns:a16="http://schemas.microsoft.com/office/drawing/2014/main" id="{1F486708-0020-41C8-95D8-2B4DFADDE8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599" y="3367453"/>
            <a:ext cx="3286956" cy="1619728"/>
          </a:xfrm>
          <a:prstGeom prst="rect">
            <a:avLst/>
          </a:prstGeom>
        </p:spPr>
      </p:pic>
      <p:pic>
        <p:nvPicPr>
          <p:cNvPr id="8" name="Picture 7">
            <a:extLst>
              <a:ext uri="{FF2B5EF4-FFF2-40B4-BE49-F238E27FC236}">
                <a16:creationId xmlns:a16="http://schemas.microsoft.com/office/drawing/2014/main" id="{2951D0CD-18FE-4F36-81CC-B5EAA2B02EEF}"/>
              </a:ext>
            </a:extLst>
          </p:cNvPr>
          <p:cNvPicPr>
            <a:picLocks noChangeAspect="1"/>
          </p:cNvPicPr>
          <p:nvPr/>
        </p:nvPicPr>
        <p:blipFill rotWithShape="1">
          <a:blip r:embed="rId6"/>
          <a:srcRect l="1497" t="4785" r="3121" b="5787"/>
          <a:stretch/>
        </p:blipFill>
        <p:spPr>
          <a:xfrm>
            <a:off x="3416300" y="4923681"/>
            <a:ext cx="3606800" cy="1670549"/>
          </a:xfrm>
          <a:prstGeom prst="rect">
            <a:avLst/>
          </a:prstGeom>
          <a:ln>
            <a:noFill/>
          </a:ln>
          <a:effectLst>
            <a:outerShdw blurRad="114300" dist="76200" dir="1080000" sx="97000" sy="97000" algn="tl" rotWithShape="0">
              <a:srgbClr val="333333">
                <a:alpha val="77000"/>
              </a:srgbClr>
            </a:outerShdw>
          </a:effectLst>
        </p:spPr>
      </p:pic>
    </p:spTree>
    <p:extLst>
      <p:ext uri="{BB962C8B-B14F-4D97-AF65-F5344CB8AC3E}">
        <p14:creationId xmlns:p14="http://schemas.microsoft.com/office/powerpoint/2010/main" val="2552310454"/>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C7C415A-33FE-459F-BFD8-BE8FA4E2883C}"/>
              </a:ext>
            </a:extLst>
          </p:cNvPr>
          <p:cNvSpPr/>
          <p:nvPr/>
        </p:nvSpPr>
        <p:spPr>
          <a:xfrm>
            <a:off x="0" y="0"/>
            <a:ext cx="12192000" cy="1825625"/>
          </a:xfrm>
          <a:prstGeom prst="rect">
            <a:avLst/>
          </a:prstGeom>
          <a:solidFill>
            <a:srgbClr val="0B398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9C554A8-8294-417A-A00B-ECDD355BA84E}"/>
              </a:ext>
            </a:extLst>
          </p:cNvPr>
          <p:cNvSpPr>
            <a:spLocks noGrp="1"/>
          </p:cNvSpPr>
          <p:nvPr>
            <p:ph type="title"/>
          </p:nvPr>
        </p:nvSpPr>
        <p:spPr>
          <a:xfrm>
            <a:off x="838200" y="250030"/>
            <a:ext cx="10515600" cy="1325563"/>
          </a:xfrm>
        </p:spPr>
        <p:txBody>
          <a:bodyPr>
            <a:normAutofit/>
          </a:bodyPr>
          <a:lstStyle/>
          <a:p>
            <a:r>
              <a:rPr lang="en-US" dirty="0">
                <a:solidFill>
                  <a:schemeClr val="bg1"/>
                </a:solidFill>
              </a:rPr>
              <a:t>Results</a:t>
            </a:r>
          </a:p>
        </p:txBody>
      </p:sp>
      <p:pic>
        <p:nvPicPr>
          <p:cNvPr id="6" name="Picture 5">
            <a:extLst>
              <a:ext uri="{FF2B5EF4-FFF2-40B4-BE49-F238E27FC236}">
                <a16:creationId xmlns:a16="http://schemas.microsoft.com/office/drawing/2014/main" id="{00A181B9-4F31-40C6-BAF8-BB392D54E383}"/>
              </a:ext>
            </a:extLst>
          </p:cNvPr>
          <p:cNvPicPr>
            <a:picLocks noChangeAspect="1"/>
          </p:cNvPicPr>
          <p:nvPr/>
        </p:nvPicPr>
        <p:blipFill>
          <a:blip r:embed="rId3"/>
          <a:stretch>
            <a:fillRect/>
          </a:stretch>
        </p:blipFill>
        <p:spPr>
          <a:xfrm>
            <a:off x="0" y="1825623"/>
            <a:ext cx="12192000" cy="5114223"/>
          </a:xfrm>
          <a:prstGeom prst="rect">
            <a:avLst/>
          </a:prstGeom>
        </p:spPr>
      </p:pic>
    </p:spTree>
    <p:extLst>
      <p:ext uri="{BB962C8B-B14F-4D97-AF65-F5344CB8AC3E}">
        <p14:creationId xmlns:p14="http://schemas.microsoft.com/office/powerpoint/2010/main" val="3349841367"/>
      </p:ext>
    </p:extLst>
  </p:cSld>
  <p:clrMapOvr>
    <a:masterClrMapping/>
  </p:clrMapOvr>
  <p:transition spd="med">
    <p:pul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2689</TotalTime>
  <Words>710</Words>
  <Application>Microsoft Office PowerPoint</Application>
  <PresentationFormat>Widescreen</PresentationFormat>
  <Paragraphs>81</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Calibri Light</vt:lpstr>
      <vt:lpstr>Calibri Light (Headings)</vt:lpstr>
      <vt:lpstr>Roboto Black</vt:lpstr>
      <vt:lpstr>Roboto Thin</vt:lpstr>
      <vt:lpstr>Office Theme</vt:lpstr>
      <vt:lpstr>PowerPoint Presentation</vt:lpstr>
      <vt:lpstr>Problem Identified</vt:lpstr>
      <vt:lpstr>Business Decision Makers</vt:lpstr>
      <vt:lpstr>Competition and Existing Alternatives</vt:lpstr>
      <vt:lpstr>PowerPoint Presentation</vt:lpstr>
      <vt:lpstr>Implementation</vt:lpstr>
      <vt:lpstr>Datasets</vt:lpstr>
      <vt:lpstr>Data</vt:lpstr>
      <vt:lpstr>Results</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Terra SLS</dc:creator>
  <cp:lastModifiedBy>Terra SLS</cp:lastModifiedBy>
  <cp:revision>34</cp:revision>
  <dcterms:created xsi:type="dcterms:W3CDTF">2019-04-13T17:00:07Z</dcterms:created>
  <dcterms:modified xsi:type="dcterms:W3CDTF">2019-04-15T14:02:06Z</dcterms:modified>
</cp:coreProperties>
</file>